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4" r:id="rId4"/>
    <p:sldMasterId id="2147483852" r:id="rId5"/>
  </p:sldMasterIdLst>
  <p:notesMasterIdLst>
    <p:notesMasterId r:id="rId10"/>
  </p:notesMasterIdLst>
  <p:handoutMasterIdLst>
    <p:handoutMasterId r:id="rId11"/>
  </p:handoutMasterIdLst>
  <p:sldIdLst>
    <p:sldId id="256" r:id="rId6"/>
    <p:sldId id="257" r:id="rId7"/>
    <p:sldId id="274" r:id="rId8"/>
    <p:sldId id="28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0806DF9-96DA-4B37-AE1B-1FAC3A545B36}">
          <p14:sldIdLst>
            <p14:sldId id="256"/>
          </p14:sldIdLst>
        </p14:section>
        <p14:section name="Play with Copilot" id="{6A6CF13A-7737-4626-B02D-DC7B0A13425F}">
          <p14:sldIdLst>
            <p14:sldId id="257"/>
            <p14:sldId id="274"/>
            <p14:sldId id="2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8A5E13-A239-4C73-BB25-613A3578DF68}" v="5" dt="2024-08-08T05:14:08.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75666" autoAdjust="0"/>
  </p:normalViewPr>
  <p:slideViewPr>
    <p:cSldViewPr snapToGrid="0" snapToObjects="1">
      <p:cViewPr varScale="1">
        <p:scale>
          <a:sx n="49" d="100"/>
          <a:sy n="49" d="100"/>
        </p:scale>
        <p:origin x="36" y="2646"/>
      </p:cViewPr>
      <p:guideLst>
        <p:guide orient="horz" pos="2160"/>
        <p:guide pos="3840"/>
      </p:guideLst>
    </p:cSldViewPr>
  </p:slideViewPr>
  <p:notesTextViewPr>
    <p:cViewPr>
      <p:scale>
        <a:sx n="1" d="1"/>
        <a:sy n="1" d="1"/>
      </p:scale>
      <p:origin x="0" y="-6708"/>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8/12/2024</a:t>
            </a:fld>
            <a:endParaRPr lang="en-US" dirty="0"/>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dirty="0"/>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8/12/2024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rive.google.com/drive/folders/1n-pXqe28k0L1SZ7MEcQIQpsR18LbiynF?usp=shar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Introduction to Microsoft Copilot afternoon session here at the Teaching and Learning Technologies 2024 Artificial Intelligence retreat.</a:t>
            </a:r>
          </a:p>
          <a:p>
            <a:endParaRPr lang="en-US" dirty="0"/>
          </a:p>
          <a:p>
            <a:r>
              <a:rPr lang="en-US" dirty="0"/>
              <a:t>My name is Amy Moore. I’ve been an instructor at CCV for over 20 years and I’ll tell you a bit more about myself and how I came to be standing in front of you today. But in the meantime, I have a handout for this class and you can see it here on this screen. I made a </a:t>
            </a:r>
            <a:r>
              <a:rPr lang="en-US" dirty="0" err="1"/>
              <a:t>tinyurl</a:t>
            </a:r>
            <a:r>
              <a:rPr lang="en-US" dirty="0"/>
              <a:t> so you can easily get to this file on my OneDrive. It’s set to read-only with this link, so if you want to make a copy of it to add notes to it, you’ll have to save a copy for yourself.</a:t>
            </a:r>
          </a:p>
          <a:p>
            <a:endParaRPr lang="en-US" dirty="0"/>
          </a:p>
          <a:p>
            <a:r>
              <a:rPr lang="en-US" dirty="0"/>
              <a:t>While it’s on the screen, I’ll read it out loud once as well: tiny URL dot com slash capital TLT no space and the number 24</a:t>
            </a:r>
          </a:p>
          <a:p>
            <a:endParaRPr lang="en-US" dirty="0"/>
          </a:p>
          <a:p>
            <a:r>
              <a:rPr lang="en-US" dirty="0"/>
              <a:t>I’m running my presentation on Zoom as well. You can find the meeting link on the handout. I do this when I teach at CCV classrooms as well. This allows you to see my screen up close and on your computer AND, if you have a question or something to share, I can share your screen with the whole class. I’ll be recording this session as well and we’ll be adding it to the professional development sites at CCV and VTSU.</a:t>
            </a:r>
          </a:p>
          <a:p>
            <a:endParaRPr lang="en-US" dirty="0"/>
          </a:p>
          <a:p>
            <a:r>
              <a:rPr lang="en-US" dirty="0"/>
              <a:t>I’ve been fascinated with Generative AI for a while, only a little bit before Open AI put ChatGPT out to the world for free in November of 2022. I don’t use Generative AI text tools all that often, but when I do, they can save me hours worth of work – and I don’t get paid by the hour so it is all a benefit to me.</a:t>
            </a:r>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dirty="0"/>
          </a:p>
        </p:txBody>
      </p:sp>
    </p:spTree>
    <p:extLst>
      <p:ext uri="{BB962C8B-B14F-4D97-AF65-F5344CB8AC3E}">
        <p14:creationId xmlns:p14="http://schemas.microsoft.com/office/powerpoint/2010/main" val="3749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one I made earlier this year to put the key points of using Copilot and Copilot in Edge. It makes for an easy handout or small poster if you want to put it in computer labs or a library or wherever.</a:t>
            </a:r>
          </a:p>
          <a:p>
            <a:endParaRPr lang="en-US" dirty="0"/>
          </a:p>
          <a:p>
            <a:r>
              <a:rPr lang="en-US" dirty="0"/>
              <a:t>I’m going start by working with Edge and Copilot together, but in my first “advanced” example I’m also going to use Google’s Gemini.</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C03C8-DA05-449A-BD46-0CAD9A3659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7067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Generating questions from a library eBook</a:t>
            </a:r>
          </a:p>
          <a:p>
            <a:endParaRPr lang="en-US" dirty="0"/>
          </a:p>
          <a:p>
            <a:r>
              <a:rPr lang="en-US" dirty="0"/>
              <a:t>Try to run queries on Library Chapter from side bar while in O’Reilly</a:t>
            </a:r>
          </a:p>
          <a:p>
            <a:endParaRPr lang="en-US" dirty="0"/>
          </a:p>
          <a:p>
            <a:r>
              <a:rPr lang="en-US" b="1" dirty="0"/>
              <a:t>Run questions on PDFs from Google Drive </a:t>
            </a:r>
            <a:r>
              <a:rPr lang="en-US" dirty="0"/>
              <a:t>- </a:t>
            </a:r>
            <a:r>
              <a:rPr lang="en-US" sz="1800" u="sng"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3"/>
              </a:rPr>
              <a:t>https://drive.google.com/drive/folders/1n-pXqe28k0L1SZ7MEcQIQpsR18LbiynF?usp=sharing</a:t>
            </a:r>
            <a:endParaRPr lang="en-US" sz="1800" u="sng"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endParaRPr>
          </a:p>
          <a:p>
            <a:endParaRPr lang="en-US" sz="1800" u="sng" dirty="0">
              <a:solidFill>
                <a:srgbClr val="467886"/>
              </a:solidFill>
              <a:effectLst/>
              <a:latin typeface="Aptos" panose="020B0004020202020204" pitchFamily="34" charset="0"/>
              <a:cs typeface="Times New Roman" panose="02020603050405020304" pitchFamily="18" charset="0"/>
            </a:endParaRPr>
          </a:p>
          <a:p>
            <a:r>
              <a:rPr lang="en-US" sz="1800" b="1" u="none" dirty="0">
                <a:solidFill>
                  <a:srgbClr val="467886"/>
                </a:solidFill>
                <a:effectLst/>
                <a:latin typeface="Aptos" panose="020B0004020202020204" pitchFamily="34" charset="0"/>
                <a:cs typeface="Times New Roman" panose="02020603050405020304" pitchFamily="18" charset="0"/>
              </a:rPr>
              <a:t>Look at copy/pasted text from Microsoft </a:t>
            </a:r>
            <a:r>
              <a:rPr lang="en-US" sz="1800" u="none" dirty="0">
                <a:solidFill>
                  <a:srgbClr val="467886"/>
                </a:solidFill>
                <a:effectLst/>
                <a:latin typeface="Aptos" panose="020B0004020202020204" pitchFamily="34" charset="0"/>
                <a:cs typeface="Times New Roman" panose="02020603050405020304" pitchFamily="18" charset="0"/>
              </a:rPr>
              <a:t>– take question 8 in yellow</a:t>
            </a:r>
          </a:p>
          <a:p>
            <a:endParaRPr lang="en-US" dirty="0"/>
          </a:p>
          <a:p>
            <a:r>
              <a:rPr lang="en-US" dirty="0"/>
              <a:t>Prompt: I'm writing a multiple choice quiz about AI Data Exploration and I'd like some balderdash worthy answers for the following question "What is data quality assurance?“</a:t>
            </a:r>
          </a:p>
          <a:p>
            <a:endParaRPr lang="en-US" dirty="0"/>
          </a:p>
          <a:p>
            <a:r>
              <a:rPr lang="en-US" dirty="0"/>
              <a:t>Prompt: Less balderdash and more related to Artificial Intelligence related concepts.</a:t>
            </a:r>
          </a:p>
          <a:p>
            <a:endParaRPr lang="en-US" dirty="0"/>
          </a:p>
          <a:p>
            <a:r>
              <a:rPr lang="en-US" dirty="0"/>
              <a:t>What I really like about Google’s generated answers is Gemini will nearly always explain why an answer is wrong which gives me really valuable feedback on Canvas quizzes – if you’re into that kind of thing.</a:t>
            </a:r>
          </a:p>
          <a:p>
            <a:endParaRPr lang="en-US" dirty="0"/>
          </a:p>
          <a:p>
            <a:r>
              <a:rPr lang="en-US" b="1" dirty="0"/>
              <a:t>ASK GROUP FOR EXAMPLES</a:t>
            </a:r>
          </a:p>
          <a:p>
            <a:endParaRPr lang="en-US" dirty="0"/>
          </a:p>
          <a:p>
            <a:r>
              <a:rPr lang="en-US" b="1" dirty="0"/>
              <a:t>Write Code</a:t>
            </a:r>
          </a:p>
          <a:p>
            <a:r>
              <a:rPr lang="en-US" dirty="0"/>
              <a:t>Could you please write a Python program that does the following:</a:t>
            </a:r>
          </a:p>
          <a:p>
            <a:pPr>
              <a:buFont typeface="+mj-lt"/>
              <a:buAutoNum type="arabicPeriod"/>
            </a:pPr>
            <a:r>
              <a:rPr lang="en-US" dirty="0"/>
              <a:t>Prompts the user to enter two whole numbers.</a:t>
            </a:r>
          </a:p>
          <a:p>
            <a:pPr>
              <a:buFont typeface="+mj-lt"/>
              <a:buAutoNum type="arabicPeriod"/>
            </a:pPr>
            <a:r>
              <a:rPr lang="en-US" dirty="0"/>
              <a:t>Prints out all the whole numbers between those two numbers, including the entered numbers, in sequential order.</a:t>
            </a:r>
          </a:p>
          <a:p>
            <a:r>
              <a:rPr lang="en-US" dirty="0"/>
              <a:t>For example, if the user enters 5 and 9, the output should be: 5, 6, 7, 8, 9</a:t>
            </a:r>
          </a:p>
          <a:p>
            <a:endParaRPr lang="en-US" dirty="0"/>
          </a:p>
          <a:p>
            <a:r>
              <a:rPr lang="en-US" b="1" dirty="0"/>
              <a:t>Additional Tips:</a:t>
            </a:r>
            <a:endParaRPr lang="en-US" dirty="0"/>
          </a:p>
          <a:p>
            <a:pPr>
              <a:buFont typeface="Arial" panose="020B0604020202020204" pitchFamily="34" charset="0"/>
              <a:buChar char="•"/>
            </a:pPr>
            <a:r>
              <a:rPr lang="en-US" dirty="0"/>
              <a:t>You could mention that you'd like the chatbot to handle potential errors (like the user entering a non-numeric value or the second number being smaller than the first) if you want a more robust solution.</a:t>
            </a:r>
          </a:p>
          <a:p>
            <a:pPr>
              <a:buFont typeface="Arial" panose="020B0604020202020204" pitchFamily="34" charset="0"/>
              <a:buChar char="•"/>
            </a:pPr>
            <a:r>
              <a:rPr lang="en-US" dirty="0"/>
              <a:t>If you have a preference for a specific way of prompting the user (e.g., using the input() function), you could mention that as well.</a:t>
            </a:r>
          </a:p>
          <a:p>
            <a:r>
              <a:rPr lang="en-US" dirty="0"/>
              <a:t>Run this in Gemini and Copilot for comparison</a:t>
            </a:r>
          </a:p>
          <a:p>
            <a:endParaRPr lang="en-US" dirty="0"/>
          </a:p>
          <a:p>
            <a:r>
              <a:rPr lang="en-US" b="1" dirty="0"/>
              <a:t>Small Aside </a:t>
            </a:r>
            <a:r>
              <a:rPr lang="en-US" dirty="0"/>
              <a:t>– a friend of my nearly always used Copilot to respond to emails when her first reaction was to swear. Is this an advanced chatbot use? No. But is this advanced emotional understanding in the workplace?</a:t>
            </a:r>
          </a:p>
          <a:p>
            <a:endParaRPr lang="en-US" dirty="0"/>
          </a:p>
          <a:p>
            <a:r>
              <a:rPr lang="en-US" b="1" dirty="0"/>
              <a:t>Write Excel Code</a:t>
            </a:r>
          </a:p>
          <a:p>
            <a:r>
              <a:rPr lang="en-US" i="1" dirty="0"/>
              <a:t>How to cheat on Wordle</a:t>
            </a:r>
          </a:p>
          <a:p>
            <a:r>
              <a:rPr lang="en-US" dirty="0">
                <a:effectLst/>
              </a:rPr>
              <a:t>I have an Excel workbook where I'm trying to cheat on the game </a:t>
            </a:r>
            <a:r>
              <a:rPr lang="en-US" dirty="0" err="1">
                <a:effectLst/>
              </a:rPr>
              <a:t>Wordl</a:t>
            </a:r>
            <a:r>
              <a:rPr lang="en-US" dirty="0">
                <a:effectLst/>
              </a:rPr>
              <a:t>. On one sheet column A has every possible 5 letter word used by Wordle. On another sheet, people will enter their 5 letter word guess in column A in the first available row. In Columns B-F the letters G, Y, or B will represent whether Wordle marked the letter in that position as Green (that position's letter is the correct letter), Yellow (that positions letter is in the word, but not in that space), or Black (that position's letter is not in the word).</a:t>
            </a:r>
          </a:p>
          <a:p>
            <a:endParaRPr lang="en-US" dirty="0">
              <a:effectLst/>
            </a:endParaRPr>
          </a:p>
          <a:p>
            <a:r>
              <a:rPr lang="en-US" dirty="0">
                <a:effectLst/>
              </a:rPr>
              <a:t>Please write me a solution either using Google functions or VB or a mix of the two to provide me the possible words remaining to guess.</a:t>
            </a:r>
          </a:p>
          <a:p>
            <a:endParaRPr lang="en-US" dirty="0">
              <a:effectLst/>
            </a:endParaRPr>
          </a:p>
          <a:p>
            <a:r>
              <a:rPr lang="en-US" dirty="0">
                <a:effectLst/>
              </a:rPr>
              <a:t>ASK FOR EXAMPLES FROM CLASS</a:t>
            </a:r>
          </a:p>
          <a:p>
            <a:endParaRPr lang="en-US" dirty="0">
              <a:effectLst/>
            </a:endParaRPr>
          </a:p>
          <a:p>
            <a:r>
              <a:rPr lang="en-US" b="1" dirty="0">
                <a:effectLst/>
              </a:rPr>
              <a:t>Summarize and index. </a:t>
            </a:r>
            <a:r>
              <a:rPr lang="en-US" dirty="0">
                <a:effectLst/>
              </a:rPr>
              <a:t>I used the Textbook PDF from Google and asked: </a:t>
            </a:r>
          </a:p>
          <a:p>
            <a:endParaRPr lang="en-US" dirty="0">
              <a:effectLst/>
            </a:endParaRPr>
          </a:p>
          <a:p>
            <a:r>
              <a:rPr lang="en-US" b="0" i="0" dirty="0">
                <a:solidFill>
                  <a:srgbClr val="111111"/>
                </a:solidFill>
                <a:effectLst/>
                <a:highlight>
                  <a:srgbClr val="F3F3F3"/>
                </a:highlight>
                <a:latin typeface="-apple-system"/>
              </a:rPr>
              <a:t>Please summarize this PDF with the main points of this chapter. Then provide an index of key words including a reference to which page they are on.</a:t>
            </a:r>
          </a:p>
          <a:p>
            <a:endParaRPr lang="en-US" b="0" i="0" dirty="0">
              <a:solidFill>
                <a:srgbClr val="111111"/>
              </a:solidFill>
              <a:effectLst/>
              <a:highlight>
                <a:srgbClr val="F3F3F3"/>
              </a:highlight>
              <a:latin typeface="-apple-system"/>
            </a:endParaRPr>
          </a:p>
          <a:p>
            <a:r>
              <a:rPr lang="en-US" b="0" i="0" dirty="0">
                <a:solidFill>
                  <a:srgbClr val="111111"/>
                </a:solidFill>
                <a:effectLst/>
                <a:highlight>
                  <a:srgbClr val="F3F3F3"/>
                </a:highlight>
                <a:latin typeface="-apple-system"/>
              </a:rPr>
              <a:t>+++++</a:t>
            </a:r>
          </a:p>
          <a:p>
            <a:endParaRPr lang="en-US" b="0" i="0" dirty="0">
              <a:solidFill>
                <a:srgbClr val="111111"/>
              </a:solidFill>
              <a:effectLst/>
              <a:highlight>
                <a:srgbClr val="F3F3F3"/>
              </a:highlight>
              <a:latin typeface="-apple-system"/>
            </a:endParaRPr>
          </a:p>
          <a:p>
            <a:r>
              <a:rPr lang="en-US" b="0" i="0" dirty="0">
                <a:solidFill>
                  <a:srgbClr val="111111"/>
                </a:solidFill>
                <a:effectLst/>
                <a:highlight>
                  <a:srgbClr val="F3F3F3"/>
                </a:highlight>
                <a:latin typeface="-apple-system"/>
              </a:rPr>
              <a:t>Please continue to index, with page numbers, key words throughout this PDF document and put them in alphabetical order instead of page order.</a:t>
            </a:r>
          </a:p>
          <a:p>
            <a:endParaRPr lang="en-US" b="0" i="0" dirty="0">
              <a:solidFill>
                <a:srgbClr val="111111"/>
              </a:solidFill>
              <a:effectLst/>
              <a:highlight>
                <a:srgbClr val="F3F3F3"/>
              </a:highlight>
              <a:latin typeface="-apple-system"/>
            </a:endParaRPr>
          </a:p>
          <a:p>
            <a:r>
              <a:rPr lang="en-US" b="0" i="0" dirty="0">
                <a:solidFill>
                  <a:srgbClr val="111111"/>
                </a:solidFill>
                <a:effectLst/>
                <a:highlight>
                  <a:srgbClr val="F3F3F3"/>
                </a:highlight>
                <a:latin typeface="-apple-system"/>
              </a:rPr>
              <a:t>+++++</a:t>
            </a:r>
          </a:p>
          <a:p>
            <a:endParaRPr lang="en-US" b="0" i="0" dirty="0">
              <a:solidFill>
                <a:srgbClr val="111111"/>
              </a:solidFill>
              <a:effectLst/>
              <a:highlight>
                <a:srgbClr val="F3F3F3"/>
              </a:highlight>
              <a:latin typeface="-apple-system"/>
            </a:endParaRPr>
          </a:p>
          <a:p>
            <a:r>
              <a:rPr lang="en-US" b="0" i="0" dirty="0">
                <a:solidFill>
                  <a:srgbClr val="111111"/>
                </a:solidFill>
                <a:effectLst/>
                <a:highlight>
                  <a:srgbClr val="F3F3F3"/>
                </a:highlight>
                <a:latin typeface="-apple-system"/>
              </a:rPr>
              <a:t>Tried this in Gemini: Please continue to index, with page numbers, key words throughout this PDF document and put them in alphabetical order instead of page order.</a:t>
            </a:r>
            <a:endParaRPr lang="en-US" dirty="0">
              <a:effectLst/>
            </a:endParaRPr>
          </a:p>
          <a:p>
            <a:endParaRPr lang="en-US" dirty="0">
              <a:effectLst/>
            </a:endParaRPr>
          </a:p>
          <a:p>
            <a:endParaRPr lang="en-US" dirty="0">
              <a:effectLst/>
            </a:endParaRPr>
          </a:p>
          <a:p>
            <a:r>
              <a:rPr lang="en-US" b="1" dirty="0">
                <a:effectLst/>
              </a:rPr>
              <a:t>Writing Sales copy and researching prices </a:t>
            </a:r>
            <a:r>
              <a:rPr lang="en-US" dirty="0">
                <a:effectLst/>
              </a:rPr>
              <a:t>– personal use/good example of evaluating a photo</a:t>
            </a:r>
          </a:p>
          <a:p>
            <a:endParaRPr lang="en-US" dirty="0">
              <a:effectLst/>
            </a:endParaRPr>
          </a:p>
          <a:p>
            <a:r>
              <a:rPr lang="en-US" dirty="0">
                <a:effectLst/>
              </a:rPr>
              <a:t>Use photo in shared Google Drive folder</a:t>
            </a:r>
          </a:p>
          <a:p>
            <a:endParaRPr lang="en-US" dirty="0">
              <a:effectLst/>
            </a:endParaRPr>
          </a:p>
          <a:p>
            <a:r>
              <a:rPr lang="en-US" b="0" i="0" dirty="0">
                <a:solidFill>
                  <a:srgbClr val="111111"/>
                </a:solidFill>
                <a:effectLst/>
                <a:highlight>
                  <a:srgbClr val="F3F3F3"/>
                </a:highlight>
                <a:latin typeface="-apple-system"/>
              </a:rPr>
              <a:t>I'm looking to sell this Hallmark Keepsake ornament on Etsy and I'm looking for a description, suggested price, and other details to list in the Etsy listing. The name of the ornament is A Very Merry Snowman A Visit From Santa and it's from 2003.</a:t>
            </a:r>
            <a:endParaRPr lang="en-US" dirty="0">
              <a:effectLst/>
            </a:endParaRPr>
          </a:p>
          <a:p>
            <a:endParaRPr lang="en-US" dirty="0">
              <a:effectLst/>
            </a:endParaRPr>
          </a:p>
          <a:p>
            <a:r>
              <a:rPr lang="en-US" b="1" dirty="0">
                <a:effectLst/>
              </a:rPr>
              <a:t>Try finding the address for the photo of my dad’s house</a:t>
            </a:r>
            <a:r>
              <a:rPr lang="en-US" dirty="0">
                <a:effectLst/>
              </a:rPr>
              <a:t>. This is a screen shot from Zillow so it has no meta data with it. Try Copilot and Gemini. Gemini is </a:t>
            </a:r>
            <a:r>
              <a:rPr lang="en-US" dirty="0" err="1">
                <a:effectLst/>
              </a:rPr>
              <a:t>creeeeeeeepy</a:t>
            </a:r>
            <a:r>
              <a:rPr lang="en-US" dirty="0">
                <a:effectLst/>
              </a:rPr>
              <a: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ASK GROUP FOR EXAMPLES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3</a:t>
            </a:fld>
            <a:endParaRPr lang="en-US" dirty="0"/>
          </a:p>
        </p:txBody>
      </p:sp>
    </p:spTree>
    <p:extLst>
      <p:ext uri="{BB962C8B-B14F-4D97-AF65-F5344CB8AC3E}">
        <p14:creationId xmlns:p14="http://schemas.microsoft.com/office/powerpoint/2010/main" val="20483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didn’t get a chance to download my handout, here’s the link you can enter into your browser.</a:t>
            </a:r>
          </a:p>
          <a:p>
            <a:endParaRPr lang="en-US" dirty="0"/>
          </a:p>
          <a:p>
            <a:r>
              <a:rPr lang="en-US" dirty="0"/>
              <a:t>I really appreciate you all and I will be doing a session after lunch which will go into some more things we can do with Copilot and other Generative AI tools like Gemini.</a:t>
            </a:r>
          </a:p>
          <a:p>
            <a:endParaRPr lang="en-US" dirty="0"/>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4</a:t>
            </a:fld>
            <a:endParaRPr lang="en-US" dirty="0"/>
          </a:p>
        </p:txBody>
      </p:sp>
    </p:spTree>
    <p:extLst>
      <p:ext uri="{BB962C8B-B14F-4D97-AF65-F5344CB8AC3E}">
        <p14:creationId xmlns:p14="http://schemas.microsoft.com/office/powerpoint/2010/main" val="130319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8/12/2024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090304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758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2360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83503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975453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72733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13202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92024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0706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938B-C8F8-FFCE-4E73-6DBE44396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D30B32-FE38-EC53-5857-110A333202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88B87A-C08F-64CB-6D0B-9A3E61C0E02A}"/>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5" name="Footer Placeholder 4">
            <a:extLst>
              <a:ext uri="{FF2B5EF4-FFF2-40B4-BE49-F238E27FC236}">
                <a16:creationId xmlns:a16="http://schemas.microsoft.com/office/drawing/2014/main" id="{130C36EC-ECC3-8EF4-CCCC-47565CEF6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F2320-D42D-BD65-717B-A7DE94B075D8}"/>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3299518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68E9-1690-A743-66EC-826F0F20B1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5351FF-97A2-0F14-385E-AD2FEECE12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F4BA3-1282-8DD4-5D06-B0C202D2CCAE}"/>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5" name="Footer Placeholder 4">
            <a:extLst>
              <a:ext uri="{FF2B5EF4-FFF2-40B4-BE49-F238E27FC236}">
                <a16:creationId xmlns:a16="http://schemas.microsoft.com/office/drawing/2014/main" id="{A689BAFA-04AA-A58A-7BD3-B4F35DECE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FB5D5-149E-5C45-619A-FF4D4002AAC0}"/>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279962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7113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9CA4-7A10-B2AA-2D78-D39779B7BA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C63C79-1F38-83FE-FD45-9C59D44F3C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4E7B2B-2E0B-4C84-9208-57263332760C}"/>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5" name="Footer Placeholder 4">
            <a:extLst>
              <a:ext uri="{FF2B5EF4-FFF2-40B4-BE49-F238E27FC236}">
                <a16:creationId xmlns:a16="http://schemas.microsoft.com/office/drawing/2014/main" id="{31107277-AFFC-A46C-A5AF-8CF637215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F4396-CD59-2F46-FD0C-AD2C421A1FFD}"/>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494136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0A9C2-04FA-2E15-26CE-F5C7C66E8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6120C-E150-C541-6E2A-9AD0B6606A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06033B-6E03-C650-A85E-25C077A85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98BA8-68D1-BA3B-0D18-A2589EC8E0C3}"/>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6" name="Footer Placeholder 5">
            <a:extLst>
              <a:ext uri="{FF2B5EF4-FFF2-40B4-BE49-F238E27FC236}">
                <a16:creationId xmlns:a16="http://schemas.microsoft.com/office/drawing/2014/main" id="{C8FF9B8D-D85B-4158-37A4-CBD3FE473E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62A9D-D9C3-E48C-6F5E-42669BFF65FC}"/>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1500660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F6E0-D1E7-F411-8ED4-9E66FAEDA7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782D31-6322-2880-EDC2-008A017063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69ABC1-AFDD-9D58-0A67-718016F0DB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BD638B-AB12-BAC7-91DA-F7014E2450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DDA0DF-DCE6-819B-D277-B33432F6B3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FEA4BB-231A-5295-C04C-F16AAD29EAFF}"/>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8" name="Footer Placeholder 7">
            <a:extLst>
              <a:ext uri="{FF2B5EF4-FFF2-40B4-BE49-F238E27FC236}">
                <a16:creationId xmlns:a16="http://schemas.microsoft.com/office/drawing/2014/main" id="{41AB8678-6C43-9FD4-DA10-C08354E9D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E2EEC3-E525-9FEF-8C7E-5D17D89A7896}"/>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542073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4C60-DAA2-F17A-9B3B-8B0DECBC1C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0742FD-6CE4-87C8-2238-DDFA9604D2DA}"/>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4" name="Footer Placeholder 3">
            <a:extLst>
              <a:ext uri="{FF2B5EF4-FFF2-40B4-BE49-F238E27FC236}">
                <a16:creationId xmlns:a16="http://schemas.microsoft.com/office/drawing/2014/main" id="{9BF12E31-53CF-22BA-1EAF-F3AA29E71A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26253A-0C14-56FF-E831-8C272BAB07EA}"/>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851386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0C65A7-77AF-C0A0-08B7-E8A7B7E9E5BC}"/>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3" name="Footer Placeholder 2">
            <a:extLst>
              <a:ext uri="{FF2B5EF4-FFF2-40B4-BE49-F238E27FC236}">
                <a16:creationId xmlns:a16="http://schemas.microsoft.com/office/drawing/2014/main" id="{D5030BBD-FD3F-4512-0204-5403BA5E66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E527C9-A065-B3CF-42E7-B3F27C2023C2}"/>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853718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8DF7A-253F-E0C8-AC1F-53B35BA30E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98D95B-607D-6257-DF44-BE8BE78A2F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F69A68-6719-A3C2-8FDB-83758058B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D282E-A2BC-9432-11F4-61AE7B71A84A}"/>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6" name="Footer Placeholder 5">
            <a:extLst>
              <a:ext uri="{FF2B5EF4-FFF2-40B4-BE49-F238E27FC236}">
                <a16:creationId xmlns:a16="http://schemas.microsoft.com/office/drawing/2014/main" id="{2704ED20-EA75-2BD0-06D9-95DC4C5C32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AE6ED-3E4B-5A74-FB0E-6585800D33E6}"/>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357211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F4ACE-9872-530B-2931-E084AD0D4D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59CEF-DF0F-C428-ED55-EE5C009CDA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19ADD5-2DA7-063A-3A33-3A7FCC738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F0FD7-5883-162C-C01C-09E464CEB67C}"/>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6" name="Footer Placeholder 5">
            <a:extLst>
              <a:ext uri="{FF2B5EF4-FFF2-40B4-BE49-F238E27FC236}">
                <a16:creationId xmlns:a16="http://schemas.microsoft.com/office/drawing/2014/main" id="{F17CD5DE-E4B4-71B4-FD9A-D31054C3E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2A2B8-3093-C8BC-1C05-90A7C2284600}"/>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1166360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CFF2-0D48-EAA0-5665-D68FDDDB15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7F9797-A0E6-97D2-B835-5944E85BDF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A7E98-55DA-00A0-003B-AF662334C425}"/>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5" name="Footer Placeholder 4">
            <a:extLst>
              <a:ext uri="{FF2B5EF4-FFF2-40B4-BE49-F238E27FC236}">
                <a16:creationId xmlns:a16="http://schemas.microsoft.com/office/drawing/2014/main" id="{42F7BB45-0DA1-A7F5-718C-A8971C4E5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468D3-FF56-20CC-E1EF-1A1BB231520E}"/>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1081237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3AC445-DED2-8AF4-AE0A-583D17E1FF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CAACE2-B6F3-D879-4DCE-E98D4F452D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38F42-E8EF-F41C-6BD6-33561C71472F}"/>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5" name="Footer Placeholder 4">
            <a:extLst>
              <a:ext uri="{FF2B5EF4-FFF2-40B4-BE49-F238E27FC236}">
                <a16:creationId xmlns:a16="http://schemas.microsoft.com/office/drawing/2014/main" id="{54760104-2623-F240-B28A-A67442FF6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25F65-4A7D-A4B6-E92E-F5E43E9E133C}"/>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141021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229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454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8/12/2024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38467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8/12/2024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8393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8/12/2024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8181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6040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5447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8/12/2024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176663025"/>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58349-0970-996D-005F-ED7FA3A60D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BE395C-75F5-55DE-9B01-17F44FB56A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C9E95-FCF7-EAD0-9A0A-D316FE9B48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E9910D-E639-4410-AD75-492D6ED97182}" type="datetimeFigureOut">
              <a:rPr lang="en-US" smtClean="0"/>
              <a:t>8/12/2024</a:t>
            </a:fld>
            <a:endParaRPr lang="en-US"/>
          </a:p>
        </p:txBody>
      </p:sp>
      <p:sp>
        <p:nvSpPr>
          <p:cNvPr id="5" name="Footer Placeholder 4">
            <a:extLst>
              <a:ext uri="{FF2B5EF4-FFF2-40B4-BE49-F238E27FC236}">
                <a16:creationId xmlns:a16="http://schemas.microsoft.com/office/drawing/2014/main" id="{A2D96F2C-2F2F-82CC-CE72-3BED0855AD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B5F933F-280F-79DD-7018-90983EBF1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B530E6-5CEB-4329-84BF-F4C0EA83A44D}" type="slidenum">
              <a:rPr lang="en-US" smtClean="0"/>
              <a:t>‹#›</a:t>
            </a:fld>
            <a:endParaRPr lang="en-US"/>
          </a:p>
        </p:txBody>
      </p:sp>
    </p:spTree>
    <p:extLst>
      <p:ext uri="{BB962C8B-B14F-4D97-AF65-F5344CB8AC3E}">
        <p14:creationId xmlns:p14="http://schemas.microsoft.com/office/powerpoint/2010/main" val="83338298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7.tmp"/><Relationship Id="rId3" Type="http://schemas.openxmlformats.org/officeDocument/2006/relationships/image" Target="../media/image5.tmp"/><Relationship Id="rId7" Type="http://schemas.openxmlformats.org/officeDocument/2006/relationships/hyperlink" Target="mailto:collegeID@vsc.edu"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hyperlink" Target="https://www.newsta.ru/en/microsoft-copilot-app-arrives-on-ios-bringing-free-chatgpt-4-to-iphone-and-ipad" TargetMode="External"/><Relationship Id="rId11" Type="http://schemas.openxmlformats.org/officeDocument/2006/relationships/image" Target="../media/image10.tmp"/><Relationship Id="rId5" Type="http://schemas.microsoft.com/office/2007/relationships/hdphoto" Target="../media/hdphoto1.wdp"/><Relationship Id="rId10" Type="http://schemas.openxmlformats.org/officeDocument/2006/relationships/image" Target="../media/image9.tmp"/><Relationship Id="rId4" Type="http://schemas.openxmlformats.org/officeDocument/2006/relationships/image" Target="../media/image6.png"/><Relationship Id="rId9" Type="http://schemas.openxmlformats.org/officeDocument/2006/relationships/image" Target="../media/image8.tmp"/></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4">
            <a:extLst>
              <a:ext uri="{28A0092B-C50C-407E-A947-70E740481C1C}">
                <a14:useLocalDpi xmlns:a14="http://schemas.microsoft.com/office/drawing/2010/main"/>
              </a:ext>
            </a:extLst>
          </a:blip>
          <a:srcRect l="9091" t="9091"/>
          <a:stretch/>
        </p:blipFill>
        <p:spPr>
          <a:xfrm>
            <a:off x="20" y="10"/>
            <a:ext cx="12191980" cy="6857990"/>
          </a:xfrm>
          <a:prstGeom prst="rect">
            <a:avLst/>
          </a:prstGeom>
        </p:spPr>
      </p:pic>
      <p:pic>
        <p:nvPicPr>
          <p:cNvPr id="8" name="Picture 7">
            <a:extLst>
              <a:ext uri="{FF2B5EF4-FFF2-40B4-BE49-F238E27FC236}">
                <a16:creationId xmlns:a16="http://schemas.microsoft.com/office/drawing/2014/main" id="{545F67A4-7428-47F3-AE14-8CA43D976E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Freeform 5">
            <a:extLst>
              <a:ext uri="{FF2B5EF4-FFF2-40B4-BE49-F238E27FC236}">
                <a16:creationId xmlns:a16="http://schemas.microsoft.com/office/drawing/2014/main" id="{F4A20210-FA90-4B6D-8D2E-1B90054E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1" name="Freeform 14">
            <a:extLst>
              <a:ext uri="{FF2B5EF4-FFF2-40B4-BE49-F238E27FC236}">
                <a16:creationId xmlns:a16="http://schemas.microsoft.com/office/drawing/2014/main" id="{39213B44-68B7-47E7-B506-5C79FCF80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9084D60-65A6-45F8-8C17-3529E43F1C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7" name="Straight Connector 16">
              <a:extLst>
                <a:ext uri="{FF2B5EF4-FFF2-40B4-BE49-F238E27FC236}">
                  <a16:creationId xmlns:a16="http://schemas.microsoft.com/office/drawing/2014/main" id="{444A2572-2BF1-4C8E-AF59-F3AD411D89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DF3485-B455-470C-8FA8-A1BDE087B8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E9DCD0-EE49-4CB4-89B6-C25F9861C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13CF62-C96C-44E9-8C28-E3F2C6E7C6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D06558F-07E9-4D78-A6F3-8BCFA9E734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2D8773-83C0-4D51-9E1F-046DA7DA0D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880C3FB-3E2E-4054-A6D1-38176D6E2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05591A-6112-4B84-8E9E-923E43C4ED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884290-8E39-4425-BB4F-48D955C1F8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0C383A3-6D77-41CE-8121-498BC3BA51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120A319-4A10-4542-B48C-5FB2714C4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B15B038-50ED-419D-B142-C96EE418B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BAFF2F4-75B2-4498-8559-BAE80D89B4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6AE167-8087-4A4B-B41D-5658EEBA68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D353E8A-CBA6-44F9-9C00-D0AD27C96C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A2C318A-A79F-4CAD-BA7A-51427BF9ED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F2996E3-5E01-4F22-B23C-7CD0CF72C4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60F6BC4-AB51-4DE7-B83C-E71FE4EC86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F65FC1C-93BF-4ACA-BF17-17372DD108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F9913C-8CCE-4D56-9D2A-0C2D68667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0EDD18C-1AAD-48E5-AAAD-73F4B5643C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2D7A5C4-18C8-43E9-A50A-F87A362C85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A0C484E-A224-4DB0-8C34-89BE54BD12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9BB438E-A25F-4A7F-B209-8899B7CEC4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8BA6DC-B1E9-4F32-A5CC-8F61976B69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F6D95B2-1C8D-4156-AB05-523619B4FC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88409AD-A77F-4304-9E8B-08A4891C70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62AD08A-B385-4D18-B948-8D53B39184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32A413E-FF1A-46B1-BF8B-3C1C408B34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CFF4E44-2BEB-4FAE-97C9-BC6E8296D1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0486C0A-9B93-46B8-932F-876BE26CEF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29BF5D-8D5B-4A48-89EE-8B779826E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DC996EE-5EB1-4943-A1E8-70810CBD67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2F833C8-E3CE-4399-B78B-9DD0EEA64C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7C92DB2-78F1-4872-B9C7-C658A78869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F8A2FAA-05E1-448E-A606-FA9D67036C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5AAB5D1-1672-4825-88A7-D93923475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2CAAFDB-2BA2-4D04-8B8B-1241D5EC0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C381B3C-0009-451B-BCB3-48F7810C1B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A10544C-1EAD-47FB-A17E-52C6222826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540B37-D854-4525-93F8-410685438F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450DFE8-D07F-435C-B5A2-47D126FD9F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C1A6513-2D5D-458C-B841-D5DD9844B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931CF18-850E-41CD-823E-D311BD5CC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4497A09-1B1C-4EB6-B728-6FC3A1C125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A60DE04-F3E8-437E-A2E4-A8A7BA01C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DBBA541-852C-4AE6-82E8-6BD13AFB4F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FC3362F-AD7E-45D7-BE85-7C8DD81347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CD83E0F-C8AF-4D52-94DB-CD949A2B16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0D5F865-890F-483F-B407-516CE6D222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E6A2505-E617-4419-AB05-10B779B5C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DFF0D66-52FC-4F64-B67F-72D9EFEED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CC72040-7945-4051-989C-2B728F6D50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6EB6302-2333-45D4-AE20-B0F6D45CC1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ECC1105-D16E-411D-B4B7-80BF039BF9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D2F518-4540-44DE-BC62-7D598EC99B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19566BC-880A-4113-A9C4-0017E5184C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18E7D73-F4E4-4F5D-AFF9-EE491954A0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D0988A2-3571-4C16-BDEF-58254F04E5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550BAC8-41FE-4300-910B-EE7BBD7A0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8CD175C-18A7-4589-8C46-A61FEF6D99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6BE3031-FD1C-443C-9889-243CEEAEDF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E37BF5D-3732-41F2-B9AF-A56C9214D6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77B6718-917A-4A01-BCF8-5C6E1217B2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23AB5B-98FB-43F1-B590-BBA79814F2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6EEC146-226B-4C83-9C1B-DD5495DE16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C24D094-41EF-4CA2-9834-B04793FA12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DA46AD8-674F-46C3-8A22-280F78F91A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E9D757B-CD9D-447C-8780-79F2FF875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76B76E9-7342-43BC-B629-9180ABF577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F25F68A-2DCB-4183-86F1-3428326E59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A5FA913-066C-4504-A753-026056454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A6E50AC-CA1E-4DD3-B85F-1720C019E6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224B2B1-DBD8-4BA8-8CEB-BFAC8A15D3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DEFE1E7-69A3-47F5-B8B8-C0898281B6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6F1F489-762E-4979-9EBC-50A62330B8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27DF22C-20E6-4DED-B405-1B26C5218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36FD8D7-6E0F-468E-B8C4-F4E6707112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6646333" y="2032000"/>
            <a:ext cx="4513792" cy="2819398"/>
          </a:xfrm>
        </p:spPr>
        <p:txBody>
          <a:bodyPr>
            <a:normAutofit/>
          </a:bodyPr>
          <a:lstStyle/>
          <a:p>
            <a:r>
              <a:rPr lang="en-US" b="1" dirty="0"/>
              <a:t>Introduction to Microsoft copilot</a:t>
            </a:r>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6646333" y="4851399"/>
            <a:ext cx="4513792" cy="914401"/>
          </a:xfrm>
        </p:spPr>
        <p:txBody>
          <a:bodyPr>
            <a:normAutofit/>
          </a:bodyPr>
          <a:lstStyle/>
          <a:p>
            <a:pPr>
              <a:lnSpc>
                <a:spcPct val="90000"/>
              </a:lnSpc>
            </a:pPr>
            <a:r>
              <a:rPr lang="en-US" sz="1300"/>
              <a:t>Amy D. Moore</a:t>
            </a:r>
          </a:p>
          <a:p>
            <a:pPr>
              <a:lnSpc>
                <a:spcPct val="90000"/>
              </a:lnSpc>
            </a:pPr>
            <a:r>
              <a:rPr lang="en-US" sz="1300"/>
              <a:t>2024 TLT Artificial Intelligence Retreat</a:t>
            </a:r>
          </a:p>
          <a:p>
            <a:pPr>
              <a:lnSpc>
                <a:spcPct val="90000"/>
              </a:lnSpc>
            </a:pPr>
            <a:r>
              <a:rPr lang="en-US" sz="1300"/>
              <a:t>Session 1 – Clark 301</a:t>
            </a:r>
          </a:p>
        </p:txBody>
      </p:sp>
      <p:sp>
        <p:nvSpPr>
          <p:cNvPr id="4" name="Scroll: Horizontal 3">
            <a:extLst>
              <a:ext uri="{FF2B5EF4-FFF2-40B4-BE49-F238E27FC236}">
                <a16:creationId xmlns:a16="http://schemas.microsoft.com/office/drawing/2014/main" id="{55D858B6-CD8F-77E0-8A85-3AEB6FC83F95}"/>
              </a:ext>
            </a:extLst>
          </p:cNvPr>
          <p:cNvSpPr/>
          <p:nvPr/>
        </p:nvSpPr>
        <p:spPr>
          <a:xfrm>
            <a:off x="518281" y="5010043"/>
            <a:ext cx="5219009" cy="1247538"/>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tinyurl.com/24TLT-Session1</a:t>
            </a:r>
          </a:p>
        </p:txBody>
      </p:sp>
    </p:spTree>
    <p:extLst>
      <p:ext uri="{BB962C8B-B14F-4D97-AF65-F5344CB8AC3E}">
        <p14:creationId xmlns:p14="http://schemas.microsoft.com/office/powerpoint/2010/main" val="341772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8" name="Picture 37" descr="A rainbow colored logo on a white background&#10;&#10;Description automatically generated">
            <a:extLst>
              <a:ext uri="{FF2B5EF4-FFF2-40B4-BE49-F238E27FC236}">
                <a16:creationId xmlns:a16="http://schemas.microsoft.com/office/drawing/2014/main" id="{651DE96D-750C-2C13-2D80-5FB6F60260F4}"/>
              </a:ext>
            </a:extLst>
          </p:cNvPr>
          <p:cNvPicPr>
            <a:picLocks noChangeAspect="1"/>
          </p:cNvPicPr>
          <p:nvPr/>
        </p:nvPicPr>
        <p:blipFill>
          <a:blip r:embed="rId3">
            <a:alphaModFix amt="69000"/>
            <a:extLst>
              <a:ext uri="{28A0092B-C50C-407E-A947-70E740481C1C}">
                <a14:useLocalDpi xmlns:a14="http://schemas.microsoft.com/office/drawing/2010/main" val="0"/>
              </a:ext>
            </a:extLst>
          </a:blip>
          <a:stretch>
            <a:fillRect/>
          </a:stretch>
        </p:blipFill>
        <p:spPr>
          <a:xfrm>
            <a:off x="4438650" y="4069165"/>
            <a:ext cx="885826" cy="621963"/>
          </a:xfrm>
          <a:prstGeom prst="rect">
            <a:avLst/>
          </a:prstGeom>
        </p:spPr>
      </p:pic>
      <p:sp>
        <p:nvSpPr>
          <p:cNvPr id="16" name="Freeform: Shape 15">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EC9677F6-13C1-DB67-6C2E-22FA2F1D03AB}"/>
              </a:ext>
            </a:extLst>
          </p:cNvPr>
          <p:cNvPicPr>
            <a:picLocks noChangeAspect="1"/>
          </p:cNvPicPr>
          <p:nvPr/>
        </p:nvPicPr>
        <p:blipFill rotWithShape="1">
          <a:blip r:embed="rId4">
            <a:alphaModFix amt="32000"/>
            <a:extLst>
              <a:ext uri="{BEBA8EAE-BF5A-486C-A8C5-ECC9F3942E4B}">
                <a14:imgProps xmlns:a14="http://schemas.microsoft.com/office/drawing/2010/main">
                  <a14:imgLayer r:embed="rId5">
                    <a14:imgEffect>
                      <a14:backgroundRemoval t="26204" b="75093" l="35469" r="64375">
                        <a14:foregroundMark x1="64427" y1="48056" x2="64427" y2="48056"/>
                        <a14:foregroundMark x1="35469" y1="53704" x2="35469" y2="53704"/>
                        <a14:foregroundMark x1="46927" y1="26204" x2="46927" y2="2620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l="33549" t="21039" r="32903" b="18746"/>
          <a:stretch/>
        </p:blipFill>
        <p:spPr>
          <a:xfrm>
            <a:off x="323851" y="151484"/>
            <a:ext cx="3381374" cy="3413891"/>
          </a:xfrm>
          <a:prstGeom prst="rect">
            <a:avLst/>
          </a:prstGeom>
        </p:spPr>
      </p:pic>
      <p:sp>
        <p:nvSpPr>
          <p:cNvPr id="2" name="Title 1">
            <a:extLst>
              <a:ext uri="{FF2B5EF4-FFF2-40B4-BE49-F238E27FC236}">
                <a16:creationId xmlns:a16="http://schemas.microsoft.com/office/drawing/2014/main" id="{57C39EEE-2F3B-70F2-6A76-E473C9ABFC45}"/>
              </a:ext>
            </a:extLst>
          </p:cNvPr>
          <p:cNvSpPr>
            <a:spLocks noGrp="1"/>
          </p:cNvSpPr>
          <p:nvPr>
            <p:ph type="title"/>
          </p:nvPr>
        </p:nvSpPr>
        <p:spPr>
          <a:xfrm>
            <a:off x="395097" y="726689"/>
            <a:ext cx="2871095" cy="2178436"/>
          </a:xfrm>
        </p:spPr>
        <p:txBody>
          <a:bodyPr anchor="t">
            <a:normAutofit/>
          </a:bodyPr>
          <a:lstStyle/>
          <a:p>
            <a:r>
              <a:rPr lang="en-US" sz="3600" dirty="0">
                <a:solidFill>
                  <a:srgbClr val="FFFFFF"/>
                </a:solidFill>
              </a:rPr>
              <a:t>Accessing Microsoft Copilot</a:t>
            </a:r>
            <a:br>
              <a:rPr lang="en-US" sz="3600" dirty="0">
                <a:solidFill>
                  <a:srgbClr val="FFFFFF"/>
                </a:solidFill>
              </a:rPr>
            </a:br>
            <a:r>
              <a:rPr lang="en-US" sz="3600" dirty="0">
                <a:solidFill>
                  <a:srgbClr val="FFFFFF"/>
                </a:solidFill>
              </a:rPr>
              <a:t>Enterprise</a:t>
            </a:r>
          </a:p>
        </p:txBody>
      </p:sp>
      <p:sp>
        <p:nvSpPr>
          <p:cNvPr id="3" name="Content Placeholder 2">
            <a:extLst>
              <a:ext uri="{FF2B5EF4-FFF2-40B4-BE49-F238E27FC236}">
                <a16:creationId xmlns:a16="http://schemas.microsoft.com/office/drawing/2014/main" id="{7E9BE7D2-61BB-0614-3E5C-1D64A62A7755}"/>
              </a:ext>
            </a:extLst>
          </p:cNvPr>
          <p:cNvSpPr>
            <a:spLocks noGrp="1"/>
          </p:cNvSpPr>
          <p:nvPr>
            <p:ph sz="half" idx="1"/>
          </p:nvPr>
        </p:nvSpPr>
        <p:spPr>
          <a:xfrm>
            <a:off x="5038725" y="810657"/>
            <a:ext cx="3086348" cy="4008993"/>
          </a:xfrm>
        </p:spPr>
        <p:txBody>
          <a:bodyPr>
            <a:normAutofit fontScale="92500" lnSpcReduction="10000"/>
          </a:bodyPr>
          <a:lstStyle/>
          <a:p>
            <a:pPr marL="0" indent="0">
              <a:buNone/>
            </a:pPr>
            <a:r>
              <a:rPr lang="en-US" sz="20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Best Practice: </a:t>
            </a:r>
            <a:br>
              <a:rPr lang="en-US" sz="20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br>
            <a:r>
              <a:rPr lang="en-US" sz="20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Open Edge Browser</a:t>
            </a:r>
          </a:p>
          <a:p>
            <a:r>
              <a:rPr lang="en-US" sz="2000" dirty="0">
                <a:latin typeface="Calibri" panose="020F0502020204030204" pitchFamily="34" charset="0"/>
                <a:ea typeface="Calibri" panose="020F0502020204030204" pitchFamily="34" charset="0"/>
                <a:cs typeface="Calibri" panose="020F0502020204030204" pitchFamily="34" charset="0"/>
              </a:rPr>
              <a:t>Open Edge and sign in near top right with your </a:t>
            </a:r>
            <a:r>
              <a:rPr lang="en-US" sz="2000" dirty="0">
                <a:latin typeface="Calibri" panose="020F0502020204030204" pitchFamily="34" charset="0"/>
                <a:ea typeface="Calibri" panose="020F0502020204030204" pitchFamily="34" charset="0"/>
                <a:cs typeface="Calibri" panose="020F0502020204030204" pitchFamily="34" charset="0"/>
                <a:hlinkClick r:id="rId7"/>
              </a:rPr>
              <a:t>collegeID@vsc.edu</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500" i="1" dirty="0">
                <a:latin typeface="Calibri" panose="020F0502020204030204" pitchFamily="34" charset="0"/>
                <a:ea typeface="Calibri" panose="020F0502020204030204" pitchFamily="34" charset="0"/>
                <a:cs typeface="Calibri" panose="020F0502020204030204" pitchFamily="34" charset="0"/>
              </a:rPr>
              <a:t>Note: If you use Edge personally, make sure in the top left you are in your work account</a:t>
            </a:r>
          </a:p>
          <a:p>
            <a:r>
              <a:rPr lang="en-US" sz="2000" dirty="0">
                <a:latin typeface="Calibri" panose="020F0502020204030204" pitchFamily="34" charset="0"/>
                <a:ea typeface="Calibri" panose="020F0502020204030204" pitchFamily="34" charset="0"/>
                <a:cs typeface="Calibri" panose="020F0502020204030204" pitchFamily="34" charset="0"/>
              </a:rPr>
              <a:t>Click on the Copilot icon in the very top right to open the Copilot panel in Edge OR click on the Copilot icon on the right of the search bar.</a:t>
            </a:r>
          </a:p>
        </p:txBody>
      </p:sp>
      <p:pic>
        <p:nvPicPr>
          <p:cNvPr id="25" name="Picture 24" descr="A close up of a person's face&#10;&#10;Description automatically generated">
            <a:extLst>
              <a:ext uri="{FF2B5EF4-FFF2-40B4-BE49-F238E27FC236}">
                <a16:creationId xmlns:a16="http://schemas.microsoft.com/office/drawing/2014/main" id="{C626682B-134C-EC44-92DF-AE42A303CF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34500" y="3782696"/>
            <a:ext cx="2317636" cy="520902"/>
          </a:xfrm>
          <a:prstGeom prst="rect">
            <a:avLst/>
          </a:prstGeom>
        </p:spPr>
      </p:pic>
      <p:sp>
        <p:nvSpPr>
          <p:cNvPr id="4" name="Content Placeholder 3">
            <a:extLst>
              <a:ext uri="{FF2B5EF4-FFF2-40B4-BE49-F238E27FC236}">
                <a16:creationId xmlns:a16="http://schemas.microsoft.com/office/drawing/2014/main" id="{D25D4083-3913-2FE9-4B04-1D442828BAD6}"/>
              </a:ext>
            </a:extLst>
          </p:cNvPr>
          <p:cNvSpPr>
            <a:spLocks noGrp="1"/>
          </p:cNvSpPr>
          <p:nvPr>
            <p:ph sz="half" idx="2"/>
          </p:nvPr>
        </p:nvSpPr>
        <p:spPr>
          <a:xfrm>
            <a:off x="8734424" y="809625"/>
            <a:ext cx="2643259" cy="3419475"/>
          </a:xfrm>
        </p:spPr>
        <p:txBody>
          <a:bodyPr>
            <a:normAutofit fontScale="92500" lnSpcReduction="10000"/>
          </a:bodyPr>
          <a:lstStyle/>
          <a:p>
            <a:pPr marL="0" indent="0">
              <a:buNone/>
            </a:pPr>
            <a:r>
              <a:rPr lang="en-US" sz="20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All other browsers:</a:t>
            </a:r>
          </a:p>
          <a:p>
            <a:r>
              <a:rPr lang="en-US" sz="2000" dirty="0">
                <a:latin typeface="Calibri" panose="020F0502020204030204" pitchFamily="34" charset="0"/>
                <a:ea typeface="Calibri" panose="020F0502020204030204" pitchFamily="34" charset="0"/>
                <a:cs typeface="Calibri" panose="020F0502020204030204" pitchFamily="34" charset="0"/>
              </a:rPr>
              <a:t>Enter </a:t>
            </a:r>
            <a:r>
              <a:rPr lang="en-US" sz="1800" b="1" dirty="0">
                <a:latin typeface="Calibri" panose="020F0502020204030204" pitchFamily="34" charset="0"/>
                <a:ea typeface="Calibri" panose="020F0502020204030204" pitchFamily="34" charset="0"/>
                <a:cs typeface="Calibri" panose="020F0502020204030204" pitchFamily="34" charset="0"/>
              </a:rPr>
              <a:t>copilot.microsoft.com </a:t>
            </a:r>
            <a:r>
              <a:rPr lang="en-US" sz="2000" dirty="0">
                <a:latin typeface="Calibri" panose="020F0502020204030204" pitchFamily="34" charset="0"/>
                <a:ea typeface="Calibri" panose="020F0502020204030204" pitchFamily="34" charset="0"/>
                <a:cs typeface="Calibri" panose="020F0502020204030204" pitchFamily="34" charset="0"/>
              </a:rPr>
              <a:t>in the address bar of your browser</a:t>
            </a:r>
          </a:p>
          <a:p>
            <a:r>
              <a:rPr lang="en-US" sz="2000" dirty="0">
                <a:latin typeface="Calibri" panose="020F0502020204030204" pitchFamily="34" charset="0"/>
                <a:ea typeface="Calibri" panose="020F0502020204030204" pitchFamily="34" charset="0"/>
                <a:cs typeface="Calibri" panose="020F0502020204030204" pitchFamily="34" charset="0"/>
              </a:rPr>
              <a:t>Sign in using your </a:t>
            </a:r>
            <a:r>
              <a:rPr lang="en-US" sz="2000" dirty="0">
                <a:latin typeface="Calibri" panose="020F0502020204030204" pitchFamily="34" charset="0"/>
                <a:ea typeface="Calibri" panose="020F0502020204030204" pitchFamily="34" charset="0"/>
                <a:cs typeface="Calibri" panose="020F0502020204030204" pitchFamily="34" charset="0"/>
                <a:hlinkClick r:id="rId7"/>
              </a:rPr>
              <a:t>collegeID@vsc.edu</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In the top right you should have the Protected seal</a:t>
            </a: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B31CEF1B-6DCC-B90A-F282-1B5C804F9B02}"/>
              </a:ext>
            </a:extLst>
          </p:cNvPr>
          <p:cNvSpPr txBox="1"/>
          <p:nvPr/>
        </p:nvSpPr>
        <p:spPr>
          <a:xfrm>
            <a:off x="409576" y="2800350"/>
            <a:ext cx="31242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eight-sans-pro"/>
                <a:ea typeface="+mn-ea"/>
                <a:cs typeface="+mn-cs"/>
              </a:rPr>
              <a:t>This VSCS-wide “private” version of ChatGPT and Dall-E enables faculty and staff to experiment with generative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eight-sans-pro"/>
                <a:ea typeface="+mn-ea"/>
                <a:cs typeface="+mn-cs"/>
              </a:rPr>
              <a:t>AI text, image, and coding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eight-sans-pro"/>
                <a:ea typeface="+mn-ea"/>
                <a:cs typeface="+mn-cs"/>
              </a:rPr>
              <a:t>tools without storing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eight-sans-pro"/>
                <a:ea typeface="+mn-ea"/>
                <a:cs typeface="+mn-cs"/>
              </a:rPr>
              <a:t>user’s login and chat 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eight-sans-pro"/>
                <a:ea typeface="+mn-ea"/>
                <a:cs typeface="+mn-cs"/>
              </a:rPr>
              <a:t>allowing it to be used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eight-sans-pro"/>
                <a:ea typeface="+mn-ea"/>
                <a:cs typeface="+mn-cs"/>
              </a:rPr>
              <a:t>to train the large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eight-sans-pro"/>
                <a:ea typeface="+mn-ea"/>
                <a:cs typeface="+mn-cs"/>
              </a:rPr>
              <a:t>language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eight-sans-pro"/>
                <a:ea typeface="+mn-ea"/>
                <a:cs typeface="+mn-cs"/>
              </a:rPr>
              <a:t>models.</a:t>
            </a: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7" name="Picture 26" descr="A screen shot of a weather forecast&#10;&#10;Description automatically generated">
            <a:extLst>
              <a:ext uri="{FF2B5EF4-FFF2-40B4-BE49-F238E27FC236}">
                <a16:creationId xmlns:a16="http://schemas.microsoft.com/office/drawing/2014/main" id="{E237E451-5B98-E870-29CE-439942DB06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72125" y="2190706"/>
            <a:ext cx="2143126" cy="362518"/>
          </a:xfrm>
          <a:prstGeom prst="rect">
            <a:avLst/>
          </a:prstGeom>
        </p:spPr>
      </p:pic>
      <p:pic>
        <p:nvPicPr>
          <p:cNvPr id="29" name="Picture 28" descr="A screenshot of a phone&#10;&#10;Description automatically generated">
            <a:extLst>
              <a:ext uri="{FF2B5EF4-FFF2-40B4-BE49-F238E27FC236}">
                <a16:creationId xmlns:a16="http://schemas.microsoft.com/office/drawing/2014/main" id="{2ADC6CFB-A42B-A8E3-85B3-0015B47BB5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52878" y="3429000"/>
            <a:ext cx="847843" cy="752580"/>
          </a:xfrm>
          <a:prstGeom prst="rect">
            <a:avLst/>
          </a:prstGeom>
        </p:spPr>
      </p:pic>
      <p:sp>
        <p:nvSpPr>
          <p:cNvPr id="30" name="Flowchart: Collate 29">
            <a:extLst>
              <a:ext uri="{FF2B5EF4-FFF2-40B4-BE49-F238E27FC236}">
                <a16:creationId xmlns:a16="http://schemas.microsoft.com/office/drawing/2014/main" id="{8B1E0321-460C-AFA2-348C-4E4EE76947D1}"/>
              </a:ext>
            </a:extLst>
          </p:cNvPr>
          <p:cNvSpPr/>
          <p:nvPr/>
        </p:nvSpPr>
        <p:spPr>
          <a:xfrm>
            <a:off x="8353425" y="561975"/>
            <a:ext cx="76200" cy="4076700"/>
          </a:xfrm>
          <a:prstGeom prst="flowChartCollate">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Flowchart: Collate 30">
            <a:extLst>
              <a:ext uri="{FF2B5EF4-FFF2-40B4-BE49-F238E27FC236}">
                <a16:creationId xmlns:a16="http://schemas.microsoft.com/office/drawing/2014/main" id="{F3AB5A4D-1642-3E2D-570D-07B06DEF2DB0}"/>
              </a:ext>
            </a:extLst>
          </p:cNvPr>
          <p:cNvSpPr/>
          <p:nvPr/>
        </p:nvSpPr>
        <p:spPr>
          <a:xfrm rot="5400000">
            <a:off x="7810499" y="1019174"/>
            <a:ext cx="85725" cy="7591425"/>
          </a:xfrm>
          <a:prstGeom prst="flowChartCollate">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TextBox 31">
            <a:extLst>
              <a:ext uri="{FF2B5EF4-FFF2-40B4-BE49-F238E27FC236}">
                <a16:creationId xmlns:a16="http://schemas.microsoft.com/office/drawing/2014/main" id="{A56F9281-A643-F847-B4F0-77C66746610E}"/>
              </a:ext>
            </a:extLst>
          </p:cNvPr>
          <p:cNvSpPr txBox="1"/>
          <p:nvPr/>
        </p:nvSpPr>
        <p:spPr>
          <a:xfrm>
            <a:off x="4327563" y="336358"/>
            <a:ext cx="1257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Step 1</a:t>
            </a:r>
          </a:p>
        </p:txBody>
      </p:sp>
      <p:sp>
        <p:nvSpPr>
          <p:cNvPr id="33" name="TextBox 32">
            <a:extLst>
              <a:ext uri="{FF2B5EF4-FFF2-40B4-BE49-F238E27FC236}">
                <a16:creationId xmlns:a16="http://schemas.microsoft.com/office/drawing/2014/main" id="{0969C16D-C2C7-58EC-AED2-6A1C5D55DD28}"/>
              </a:ext>
            </a:extLst>
          </p:cNvPr>
          <p:cNvSpPr txBox="1"/>
          <p:nvPr/>
        </p:nvSpPr>
        <p:spPr>
          <a:xfrm>
            <a:off x="2864385" y="4880472"/>
            <a:ext cx="11677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Step 2</a:t>
            </a:r>
          </a:p>
        </p:txBody>
      </p:sp>
      <p:sp>
        <p:nvSpPr>
          <p:cNvPr id="34" name="Arrow: Right 33">
            <a:extLst>
              <a:ext uri="{FF2B5EF4-FFF2-40B4-BE49-F238E27FC236}">
                <a16:creationId xmlns:a16="http://schemas.microsoft.com/office/drawing/2014/main" id="{480B5800-9D69-9563-461F-21107A120590}"/>
              </a:ext>
            </a:extLst>
          </p:cNvPr>
          <p:cNvSpPr/>
          <p:nvPr/>
        </p:nvSpPr>
        <p:spPr>
          <a:xfrm>
            <a:off x="4514850" y="3733800"/>
            <a:ext cx="323850" cy="2857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5" name="Arrow: Right 34">
            <a:extLst>
              <a:ext uri="{FF2B5EF4-FFF2-40B4-BE49-F238E27FC236}">
                <a16:creationId xmlns:a16="http://schemas.microsoft.com/office/drawing/2014/main" id="{4655BB53-8FAF-E401-7051-9FD5B81CC9DD}"/>
              </a:ext>
            </a:extLst>
          </p:cNvPr>
          <p:cNvSpPr/>
          <p:nvPr/>
        </p:nvSpPr>
        <p:spPr>
          <a:xfrm>
            <a:off x="10420350" y="3895725"/>
            <a:ext cx="323850" cy="2857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6" name="Arrow: Right 35">
            <a:extLst>
              <a:ext uri="{FF2B5EF4-FFF2-40B4-BE49-F238E27FC236}">
                <a16:creationId xmlns:a16="http://schemas.microsoft.com/office/drawing/2014/main" id="{94D2245E-AA75-2437-B7F0-67E39F70A115}"/>
              </a:ext>
            </a:extLst>
          </p:cNvPr>
          <p:cNvSpPr/>
          <p:nvPr/>
        </p:nvSpPr>
        <p:spPr>
          <a:xfrm>
            <a:off x="5391150" y="2219325"/>
            <a:ext cx="323850" cy="2857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9" name="Arrow: Right 38">
            <a:extLst>
              <a:ext uri="{FF2B5EF4-FFF2-40B4-BE49-F238E27FC236}">
                <a16:creationId xmlns:a16="http://schemas.microsoft.com/office/drawing/2014/main" id="{1BDC72DC-D6CC-5CF9-9886-B865B0D3DFD3}"/>
              </a:ext>
            </a:extLst>
          </p:cNvPr>
          <p:cNvSpPr/>
          <p:nvPr/>
        </p:nvSpPr>
        <p:spPr>
          <a:xfrm>
            <a:off x="4524375" y="4267200"/>
            <a:ext cx="323850" cy="2857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TextBox 42">
            <a:extLst>
              <a:ext uri="{FF2B5EF4-FFF2-40B4-BE49-F238E27FC236}">
                <a16:creationId xmlns:a16="http://schemas.microsoft.com/office/drawing/2014/main" id="{55649A37-6795-3FE8-B7F7-351AEBE468C9}"/>
              </a:ext>
            </a:extLst>
          </p:cNvPr>
          <p:cNvSpPr txBox="1"/>
          <p:nvPr/>
        </p:nvSpPr>
        <p:spPr>
          <a:xfrm>
            <a:off x="3790949" y="5038725"/>
            <a:ext cx="778192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Pay close attention to this box above the prompt input.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Try to use “Creative” or “Precise” based on the nature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of your request to get the best work out of Copilot. Note: The panel in Edge allows you to work with the content of your browser window, not just what you put in the prompt box.</a:t>
            </a:r>
          </a:p>
        </p:txBody>
      </p:sp>
      <p:pic>
        <p:nvPicPr>
          <p:cNvPr id="44" name="Picture 43" descr="A screenshot of a conversation">
            <a:extLst>
              <a:ext uri="{FF2B5EF4-FFF2-40B4-BE49-F238E27FC236}">
                <a16:creationId xmlns:a16="http://schemas.microsoft.com/office/drawing/2014/main" id="{8025CEC8-9E89-81D6-208A-0B6DAD11AB1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58224" y="4743374"/>
            <a:ext cx="2462451" cy="7819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53890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44BCB7C-A6FC-4118-9027-468ECFDE6455}"/>
              </a:ext>
            </a:extLst>
          </p:cNvPr>
          <p:cNvSpPr>
            <a:spLocks noGrp="1"/>
          </p:cNvSpPr>
          <p:nvPr>
            <p:ph type="ctrTitle"/>
          </p:nvPr>
        </p:nvSpPr>
        <p:spPr>
          <a:xfrm>
            <a:off x="3962399" y="2573867"/>
            <a:ext cx="7197726" cy="2421464"/>
          </a:xfrm>
        </p:spPr>
        <p:txBody>
          <a:bodyPr>
            <a:normAutofit/>
          </a:bodyPr>
          <a:lstStyle/>
          <a:p>
            <a:r>
              <a:rPr lang="en-US" dirty="0"/>
              <a:t>Experiment &amp; Share</a:t>
            </a:r>
          </a:p>
        </p:txBody>
      </p:sp>
      <p:sp>
        <p:nvSpPr>
          <p:cNvPr id="3" name="Subtitle 2">
            <a:extLst>
              <a:ext uri="{FF2B5EF4-FFF2-40B4-BE49-F238E27FC236}">
                <a16:creationId xmlns:a16="http://schemas.microsoft.com/office/drawing/2014/main" id="{4B64FA72-B055-4AE3-A6FD-8071BD687CBE}"/>
              </a:ext>
            </a:extLst>
          </p:cNvPr>
          <p:cNvSpPr>
            <a:spLocks noGrp="1"/>
          </p:cNvSpPr>
          <p:nvPr>
            <p:ph type="subTitle" idx="1"/>
          </p:nvPr>
        </p:nvSpPr>
        <p:spPr>
          <a:xfrm>
            <a:off x="3962399" y="4995332"/>
            <a:ext cx="7197726" cy="1405467"/>
          </a:xfrm>
        </p:spPr>
        <p:txBody>
          <a:bodyPr>
            <a:normAutofit/>
          </a:bodyPr>
          <a:lstStyle/>
          <a:p>
            <a:r>
              <a:rPr lang="en-US" dirty="0">
                <a:solidFill>
                  <a:schemeClr val="accent1">
                    <a:lumMod val="40000"/>
                    <a:lumOff val="60000"/>
                  </a:schemeClr>
                </a:solidFill>
              </a:rPr>
              <a:t>Amy.moore@ccv.edu</a:t>
            </a:r>
          </a:p>
        </p:txBody>
      </p:sp>
    </p:spTree>
    <p:extLst>
      <p:ext uri="{BB962C8B-B14F-4D97-AF65-F5344CB8AC3E}">
        <p14:creationId xmlns:p14="http://schemas.microsoft.com/office/powerpoint/2010/main" val="293993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44BCB7C-A6FC-4118-9027-468ECFDE6455}"/>
              </a:ext>
            </a:extLst>
          </p:cNvPr>
          <p:cNvSpPr>
            <a:spLocks noGrp="1"/>
          </p:cNvSpPr>
          <p:nvPr>
            <p:ph type="ctrTitle"/>
          </p:nvPr>
        </p:nvSpPr>
        <p:spPr>
          <a:xfrm>
            <a:off x="3962399" y="2573867"/>
            <a:ext cx="7197726" cy="2421464"/>
          </a:xfrm>
        </p:spPr>
        <p:txBody>
          <a:bodyPr>
            <a:normAutofit/>
          </a:bodyPr>
          <a:lstStyle/>
          <a:p>
            <a:r>
              <a:rPr lang="en-US" dirty="0"/>
              <a:t>Thank you</a:t>
            </a:r>
          </a:p>
        </p:txBody>
      </p:sp>
      <p:sp>
        <p:nvSpPr>
          <p:cNvPr id="3" name="Subtitle 2">
            <a:extLst>
              <a:ext uri="{FF2B5EF4-FFF2-40B4-BE49-F238E27FC236}">
                <a16:creationId xmlns:a16="http://schemas.microsoft.com/office/drawing/2014/main" id="{4B64FA72-B055-4AE3-A6FD-8071BD687CBE}"/>
              </a:ext>
            </a:extLst>
          </p:cNvPr>
          <p:cNvSpPr>
            <a:spLocks noGrp="1"/>
          </p:cNvSpPr>
          <p:nvPr>
            <p:ph type="subTitle" idx="1"/>
          </p:nvPr>
        </p:nvSpPr>
        <p:spPr>
          <a:xfrm>
            <a:off x="3962399" y="4995332"/>
            <a:ext cx="7197726" cy="1405467"/>
          </a:xfrm>
        </p:spPr>
        <p:txBody>
          <a:bodyPr>
            <a:normAutofit/>
          </a:bodyPr>
          <a:lstStyle/>
          <a:p>
            <a:r>
              <a:rPr lang="en-US" dirty="0">
                <a:solidFill>
                  <a:schemeClr val="accent1">
                    <a:lumMod val="40000"/>
                    <a:lumOff val="60000"/>
                  </a:schemeClr>
                </a:solidFill>
              </a:rPr>
              <a:t>Amy.moore@ccv.edu</a:t>
            </a:r>
          </a:p>
        </p:txBody>
      </p:sp>
      <p:sp>
        <p:nvSpPr>
          <p:cNvPr id="4" name="Scroll: Horizontal 3">
            <a:extLst>
              <a:ext uri="{FF2B5EF4-FFF2-40B4-BE49-F238E27FC236}">
                <a16:creationId xmlns:a16="http://schemas.microsoft.com/office/drawing/2014/main" id="{69A70697-249D-E087-82FF-3237CCAB664F}"/>
              </a:ext>
            </a:extLst>
          </p:cNvPr>
          <p:cNvSpPr/>
          <p:nvPr/>
        </p:nvSpPr>
        <p:spPr>
          <a:xfrm>
            <a:off x="518281" y="5010043"/>
            <a:ext cx="5219009" cy="1247538"/>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tinyurl.com/TLT24</a:t>
            </a:r>
          </a:p>
        </p:txBody>
      </p:sp>
    </p:spTree>
    <p:extLst>
      <p:ext uri="{BB962C8B-B14F-4D97-AF65-F5344CB8AC3E}">
        <p14:creationId xmlns:p14="http://schemas.microsoft.com/office/powerpoint/2010/main" val="386992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047301df-93dc-4859-b71f-44c0b472b5b9" xsi:nil="true"/>
    <_activity xmlns="047301df-93dc-4859-b71f-44c0b472b5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72B177E004A4418D0B52E211D07B7F" ma:contentTypeVersion="18" ma:contentTypeDescription="Create a new document." ma:contentTypeScope="" ma:versionID="d0b078cf5667a9bb0a0ed5c1285ac694">
  <xsd:schema xmlns:xsd="http://www.w3.org/2001/XMLSchema" xmlns:xs="http://www.w3.org/2001/XMLSchema" xmlns:p="http://schemas.microsoft.com/office/2006/metadata/properties" xmlns:ns3="fd24a54a-371c-43d6-90ba-bbb79448b80c" xmlns:ns4="047301df-93dc-4859-b71f-44c0b472b5b9" targetNamespace="http://schemas.microsoft.com/office/2006/metadata/properties" ma:root="true" ma:fieldsID="17cb3158e0b68b1f0bfea5d93ef684a1" ns3:_="" ns4:_="">
    <xsd:import namespace="fd24a54a-371c-43d6-90ba-bbb79448b80c"/>
    <xsd:import namespace="047301df-93dc-4859-b71f-44c0b472b5b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AutoKeyPoints" minOccurs="0"/>
                <xsd:element ref="ns4:MediaServiceKeyPoints" minOccurs="0"/>
                <xsd:element ref="ns4:MediaServiceDateTaken" minOccurs="0"/>
                <xsd:element ref="ns4:MediaServiceGenerationTime" minOccurs="0"/>
                <xsd:element ref="ns4:MediaServiceEventHashCode"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24a54a-371c-43d6-90ba-bbb79448b80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7301df-93dc-4859-b71f-44c0b472b5b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51BCB-0419-432E-B7F1-25548446A625}">
  <ds:schemaRefs>
    <ds:schemaRef ds:uri="http://schemas.microsoft.com/sharepoint/v3/contenttype/forms"/>
  </ds:schemaRefs>
</ds:datastoreItem>
</file>

<file path=customXml/itemProps2.xml><?xml version="1.0" encoding="utf-8"?>
<ds:datastoreItem xmlns:ds="http://schemas.openxmlformats.org/officeDocument/2006/customXml" ds:itemID="{1F08B90B-70ED-4539-9C14-FB2728D9064F}">
  <ds:schemaRefs>
    <ds:schemaRef ds:uri="http://purl.org/dc/terms/"/>
    <ds:schemaRef ds:uri="http://schemas.microsoft.com/office/infopath/2007/PartnerControls"/>
    <ds:schemaRef ds:uri="http://purl.org/dc/dcmitype/"/>
    <ds:schemaRef ds:uri="http://purl.org/dc/elements/1.1/"/>
    <ds:schemaRef ds:uri="http://schemas.microsoft.com/office/2006/documentManagement/types"/>
    <ds:schemaRef ds:uri="http://www.w3.org/XML/1998/namespace"/>
    <ds:schemaRef ds:uri="http://schemas.microsoft.com/office/2006/metadata/properties"/>
    <ds:schemaRef ds:uri="fd24a54a-371c-43d6-90ba-bbb79448b80c"/>
    <ds:schemaRef ds:uri="047301df-93dc-4859-b71f-44c0b472b5b9"/>
    <ds:schemaRef ds:uri="http://schemas.openxmlformats.org/package/2006/metadata/core-properties"/>
  </ds:schemaRefs>
</ds:datastoreItem>
</file>

<file path=customXml/itemProps3.xml><?xml version="1.0" encoding="utf-8"?>
<ds:datastoreItem xmlns:ds="http://schemas.openxmlformats.org/officeDocument/2006/customXml" ds:itemID="{25C5BFF9-E367-4A25-B4DF-9669C33EE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24a54a-371c-43d6-90ba-bbb79448b80c"/>
    <ds:schemaRef ds:uri="047301df-93dc-4859-b71f-44c0b472b5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542</TotalTime>
  <Words>1424</Words>
  <Application>Microsoft Office PowerPoint</Application>
  <PresentationFormat>Widescreen</PresentationFormat>
  <Paragraphs>117</Paragraphs>
  <Slides>4</Slides>
  <Notes>4</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Celestial</vt:lpstr>
      <vt:lpstr>Office Theme</vt:lpstr>
      <vt:lpstr>Introduction to Microsoft copilot</vt:lpstr>
      <vt:lpstr>Accessing Microsoft Copilot Enterprise</vt:lpstr>
      <vt:lpstr>Experiment &amp; Share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Microsoft copilot</dc:title>
  <dc:creator>Moore, Amy D.</dc:creator>
  <cp:lastModifiedBy>Moore, Amy D.</cp:lastModifiedBy>
  <cp:revision>3</cp:revision>
  <dcterms:created xsi:type="dcterms:W3CDTF">2024-08-07T20:56:47Z</dcterms:created>
  <dcterms:modified xsi:type="dcterms:W3CDTF">2024-08-12T13:25:47Z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0x0101004B72B177E004A4418D0B52E211D07B7F</vt:lpwstr>
  </property>
</Properties>
</file>