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4"/>
    <p:sldMasterId id="2147483743" r:id="rId5"/>
  </p:sldMasterIdLst>
  <p:notesMasterIdLst>
    <p:notesMasterId r:id="rId35"/>
  </p:notesMasterIdLst>
  <p:sldIdLst>
    <p:sldId id="306" r:id="rId6"/>
    <p:sldId id="353" r:id="rId7"/>
    <p:sldId id="354" r:id="rId8"/>
    <p:sldId id="355" r:id="rId9"/>
    <p:sldId id="356" r:id="rId10"/>
    <p:sldId id="357" r:id="rId11"/>
    <p:sldId id="358" r:id="rId12"/>
    <p:sldId id="378" r:id="rId13"/>
    <p:sldId id="379" r:id="rId14"/>
    <p:sldId id="360" r:id="rId15"/>
    <p:sldId id="359" r:id="rId16"/>
    <p:sldId id="361" r:id="rId17"/>
    <p:sldId id="363" r:id="rId18"/>
    <p:sldId id="364" r:id="rId19"/>
    <p:sldId id="380" r:id="rId20"/>
    <p:sldId id="381" r:id="rId21"/>
    <p:sldId id="362" r:id="rId22"/>
    <p:sldId id="366" r:id="rId23"/>
    <p:sldId id="367" r:id="rId24"/>
    <p:sldId id="368" r:id="rId25"/>
    <p:sldId id="369" r:id="rId26"/>
    <p:sldId id="370" r:id="rId27"/>
    <p:sldId id="371" r:id="rId28"/>
    <p:sldId id="372" r:id="rId29"/>
    <p:sldId id="373" r:id="rId30"/>
    <p:sldId id="374" r:id="rId31"/>
    <p:sldId id="382" r:id="rId32"/>
    <p:sldId id="383" r:id="rId33"/>
    <p:sldId id="375"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ABD7"/>
    <a:srgbClr val="ED35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4FB678-B2F6-87C0-6263-F723D8A9DF86}" v="6" dt="2024-01-12T13:40:55.261"/>
    <p1510:client id="{B4A7939D-F26D-F857-3E63-3A1F5BC0BAF2}" v="23" dt="2023-12-21T20:03:55.144"/>
    <p1510:client id="{C30D6578-5306-E892-7D7A-E0D4F1612350}" v="1473" dt="2024-01-11T17:56:15.4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136" autoAdjust="0"/>
  </p:normalViewPr>
  <p:slideViewPr>
    <p:cSldViewPr snapToGrid="0">
      <p:cViewPr varScale="1">
        <p:scale>
          <a:sx n="58" d="100"/>
          <a:sy n="58" d="100"/>
        </p:scale>
        <p:origin x="8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nney, Jeffrey" userId="S::jxt00400@vsc.edu::c65de4fd-1cc2-437d-8837-d55a25c1b0d7" providerId="AD" clId="Web-{C30D6578-5306-E892-7D7A-E0D4F1612350}"/>
    <pc:docChg chg="addSld delSld modSld sldOrd">
      <pc:chgData name="Tunney, Jeffrey" userId="S::jxt00400@vsc.edu::c65de4fd-1cc2-437d-8837-d55a25c1b0d7" providerId="AD" clId="Web-{C30D6578-5306-E892-7D7A-E0D4F1612350}" dt="2024-01-11T17:56:14.981" v="3760" actId="20577"/>
      <pc:docMkLst>
        <pc:docMk/>
      </pc:docMkLst>
      <pc:sldChg chg="modNotes">
        <pc:chgData name="Tunney, Jeffrey" userId="S::jxt00400@vsc.edu::c65de4fd-1cc2-437d-8837-d55a25c1b0d7" providerId="AD" clId="Web-{C30D6578-5306-E892-7D7A-E0D4F1612350}" dt="2024-01-10T14:15:27.235" v="1789"/>
        <pc:sldMkLst>
          <pc:docMk/>
          <pc:sldMk cId="3549591145" sldId="256"/>
        </pc:sldMkLst>
      </pc:sldChg>
      <pc:sldChg chg="modSp modNotes">
        <pc:chgData name="Tunney, Jeffrey" userId="S::jxt00400@vsc.edu::c65de4fd-1cc2-437d-8837-d55a25c1b0d7" providerId="AD" clId="Web-{C30D6578-5306-E892-7D7A-E0D4F1612350}" dt="2024-01-10T14:25:23.361" v="2285"/>
        <pc:sldMkLst>
          <pc:docMk/>
          <pc:sldMk cId="3261822097" sldId="257"/>
        </pc:sldMkLst>
        <pc:spChg chg="mod">
          <ac:chgData name="Tunney, Jeffrey" userId="S::jxt00400@vsc.edu::c65de4fd-1cc2-437d-8837-d55a25c1b0d7" providerId="AD" clId="Web-{C30D6578-5306-E892-7D7A-E0D4F1612350}" dt="2024-01-08T16:46:08.404" v="115" actId="20577"/>
          <ac:spMkLst>
            <pc:docMk/>
            <pc:sldMk cId="3261822097" sldId="257"/>
            <ac:spMk id="3" creationId="{00000000-0000-0000-0000-000000000000}"/>
          </ac:spMkLst>
        </pc:spChg>
      </pc:sldChg>
      <pc:sldChg chg="del">
        <pc:chgData name="Tunney, Jeffrey" userId="S::jxt00400@vsc.edu::c65de4fd-1cc2-437d-8837-d55a25c1b0d7" providerId="AD" clId="Web-{C30D6578-5306-E892-7D7A-E0D4F1612350}" dt="2024-01-08T20:10:21.473" v="1102"/>
        <pc:sldMkLst>
          <pc:docMk/>
          <pc:sldMk cId="1918186934" sldId="258"/>
        </pc:sldMkLst>
      </pc:sldChg>
      <pc:sldChg chg="del">
        <pc:chgData name="Tunney, Jeffrey" userId="S::jxt00400@vsc.edu::c65de4fd-1cc2-437d-8837-d55a25c1b0d7" providerId="AD" clId="Web-{C30D6578-5306-E892-7D7A-E0D4F1612350}" dt="2024-01-08T17:04:45.096" v="374"/>
        <pc:sldMkLst>
          <pc:docMk/>
          <pc:sldMk cId="2201610801" sldId="259"/>
        </pc:sldMkLst>
      </pc:sldChg>
      <pc:sldChg chg="del">
        <pc:chgData name="Tunney, Jeffrey" userId="S::jxt00400@vsc.edu::c65de4fd-1cc2-437d-8837-d55a25c1b0d7" providerId="AD" clId="Web-{C30D6578-5306-E892-7D7A-E0D4F1612350}" dt="2024-01-08T17:04:46.799" v="375"/>
        <pc:sldMkLst>
          <pc:docMk/>
          <pc:sldMk cId="3600858115" sldId="260"/>
        </pc:sldMkLst>
      </pc:sldChg>
      <pc:sldChg chg="modNotes">
        <pc:chgData name="Tunney, Jeffrey" userId="S::jxt00400@vsc.edu::c65de4fd-1cc2-437d-8837-d55a25c1b0d7" providerId="AD" clId="Web-{C30D6578-5306-E892-7D7A-E0D4F1612350}" dt="2024-01-10T16:10:19.246" v="3486"/>
        <pc:sldMkLst>
          <pc:docMk/>
          <pc:sldMk cId="1538215430" sldId="261"/>
        </pc:sldMkLst>
      </pc:sldChg>
      <pc:sldChg chg="modSp modNotes">
        <pc:chgData name="Tunney, Jeffrey" userId="S::jxt00400@vsc.edu::c65de4fd-1cc2-437d-8837-d55a25c1b0d7" providerId="AD" clId="Web-{C30D6578-5306-E892-7D7A-E0D4F1612350}" dt="2024-01-10T17:04:18.011" v="3752" actId="14100"/>
        <pc:sldMkLst>
          <pc:docMk/>
          <pc:sldMk cId="4148929597" sldId="262"/>
        </pc:sldMkLst>
        <pc:spChg chg="mod">
          <ac:chgData name="Tunney, Jeffrey" userId="S::jxt00400@vsc.edu::c65de4fd-1cc2-437d-8837-d55a25c1b0d7" providerId="AD" clId="Web-{C30D6578-5306-E892-7D7A-E0D4F1612350}" dt="2024-01-10T17:04:18.011" v="3752" actId="14100"/>
          <ac:spMkLst>
            <pc:docMk/>
            <pc:sldMk cId="4148929597" sldId="262"/>
            <ac:spMk id="3" creationId="{00000000-0000-0000-0000-000000000000}"/>
          </ac:spMkLst>
        </pc:spChg>
      </pc:sldChg>
      <pc:sldChg chg="modSp modNotes">
        <pc:chgData name="Tunney, Jeffrey" userId="S::jxt00400@vsc.edu::c65de4fd-1cc2-437d-8837-d55a25c1b0d7" providerId="AD" clId="Web-{C30D6578-5306-E892-7D7A-E0D4F1612350}" dt="2024-01-10T15:32:20.812" v="2474"/>
        <pc:sldMkLst>
          <pc:docMk/>
          <pc:sldMk cId="2640196824" sldId="263"/>
        </pc:sldMkLst>
        <pc:spChg chg="mod">
          <ac:chgData name="Tunney, Jeffrey" userId="S::jxt00400@vsc.edu::c65de4fd-1cc2-437d-8837-d55a25c1b0d7" providerId="AD" clId="Web-{C30D6578-5306-E892-7D7A-E0D4F1612350}" dt="2024-01-08T16:47:51.751" v="127" actId="20577"/>
          <ac:spMkLst>
            <pc:docMk/>
            <pc:sldMk cId="2640196824" sldId="263"/>
            <ac:spMk id="2" creationId="{00000000-0000-0000-0000-000000000000}"/>
          </ac:spMkLst>
        </pc:spChg>
        <pc:spChg chg="mod">
          <ac:chgData name="Tunney, Jeffrey" userId="S::jxt00400@vsc.edu::c65de4fd-1cc2-437d-8837-d55a25c1b0d7" providerId="AD" clId="Web-{C30D6578-5306-E892-7D7A-E0D4F1612350}" dt="2024-01-08T16:53:14.324" v="190" actId="20577"/>
          <ac:spMkLst>
            <pc:docMk/>
            <pc:sldMk cId="2640196824" sldId="263"/>
            <ac:spMk id="3" creationId="{00000000-0000-0000-0000-000000000000}"/>
          </ac:spMkLst>
        </pc:spChg>
      </pc:sldChg>
      <pc:sldChg chg="modSp modNotes">
        <pc:chgData name="Tunney, Jeffrey" userId="S::jxt00400@vsc.edu::c65de4fd-1cc2-437d-8837-d55a25c1b0d7" providerId="AD" clId="Web-{C30D6578-5306-E892-7D7A-E0D4F1612350}" dt="2024-01-10T16:13:14.677" v="3492"/>
        <pc:sldMkLst>
          <pc:docMk/>
          <pc:sldMk cId="759142489" sldId="264"/>
        </pc:sldMkLst>
        <pc:spChg chg="mod">
          <ac:chgData name="Tunney, Jeffrey" userId="S::jxt00400@vsc.edu::c65de4fd-1cc2-437d-8837-d55a25c1b0d7" providerId="AD" clId="Web-{C30D6578-5306-E892-7D7A-E0D4F1612350}" dt="2024-01-08T20:06:02.259" v="1101" actId="20577"/>
          <ac:spMkLst>
            <pc:docMk/>
            <pc:sldMk cId="759142489" sldId="264"/>
            <ac:spMk id="2" creationId="{00000000-0000-0000-0000-000000000000}"/>
          </ac:spMkLst>
        </pc:spChg>
        <pc:spChg chg="mod">
          <ac:chgData name="Tunney, Jeffrey" userId="S::jxt00400@vsc.edu::c65de4fd-1cc2-437d-8837-d55a25c1b0d7" providerId="AD" clId="Web-{C30D6578-5306-E892-7D7A-E0D4F1612350}" dt="2024-01-10T16:13:02.395" v="3490" actId="20577"/>
          <ac:spMkLst>
            <pc:docMk/>
            <pc:sldMk cId="759142489" sldId="264"/>
            <ac:spMk id="3" creationId="{00000000-0000-0000-0000-000000000000}"/>
          </ac:spMkLst>
        </pc:spChg>
      </pc:sldChg>
      <pc:sldChg chg="del">
        <pc:chgData name="Tunney, Jeffrey" userId="S::jxt00400@vsc.edu::c65de4fd-1cc2-437d-8837-d55a25c1b0d7" providerId="AD" clId="Web-{C30D6578-5306-E892-7D7A-E0D4F1612350}" dt="2024-01-08T17:05:06.503" v="376"/>
        <pc:sldMkLst>
          <pc:docMk/>
          <pc:sldMk cId="3428992423" sldId="265"/>
        </pc:sldMkLst>
      </pc:sldChg>
      <pc:sldChg chg="modSp modNotes">
        <pc:chgData name="Tunney, Jeffrey" userId="S::jxt00400@vsc.edu::c65de4fd-1cc2-437d-8837-d55a25c1b0d7" providerId="AD" clId="Web-{C30D6578-5306-E892-7D7A-E0D4F1612350}" dt="2024-01-10T15:56:18.420" v="2761"/>
        <pc:sldMkLst>
          <pc:docMk/>
          <pc:sldMk cId="3205471512" sldId="266"/>
        </pc:sldMkLst>
        <pc:spChg chg="mod">
          <ac:chgData name="Tunney, Jeffrey" userId="S::jxt00400@vsc.edu::c65de4fd-1cc2-437d-8837-d55a25c1b0d7" providerId="AD" clId="Web-{C30D6578-5306-E892-7D7A-E0D4F1612350}" dt="2024-01-08T16:51:51.275" v="175" actId="20577"/>
          <ac:spMkLst>
            <pc:docMk/>
            <pc:sldMk cId="3205471512" sldId="266"/>
            <ac:spMk id="2" creationId="{00000000-0000-0000-0000-000000000000}"/>
          </ac:spMkLst>
        </pc:spChg>
        <pc:spChg chg="mod">
          <ac:chgData name="Tunney, Jeffrey" userId="S::jxt00400@vsc.edu::c65de4fd-1cc2-437d-8837-d55a25c1b0d7" providerId="AD" clId="Web-{C30D6578-5306-E892-7D7A-E0D4F1612350}" dt="2024-01-08T18:38:38.988" v="469" actId="20577"/>
          <ac:spMkLst>
            <pc:docMk/>
            <pc:sldMk cId="3205471512" sldId="266"/>
            <ac:spMk id="3" creationId="{00000000-0000-0000-0000-000000000000}"/>
          </ac:spMkLst>
        </pc:spChg>
      </pc:sldChg>
      <pc:sldChg chg="del">
        <pc:chgData name="Tunney, Jeffrey" userId="S::jxt00400@vsc.edu::c65de4fd-1cc2-437d-8837-d55a25c1b0d7" providerId="AD" clId="Web-{C30D6578-5306-E892-7D7A-E0D4F1612350}" dt="2024-01-08T16:55:37.860" v="230"/>
        <pc:sldMkLst>
          <pc:docMk/>
          <pc:sldMk cId="3187041056" sldId="267"/>
        </pc:sldMkLst>
      </pc:sldChg>
      <pc:sldChg chg="del">
        <pc:chgData name="Tunney, Jeffrey" userId="S::jxt00400@vsc.edu::c65de4fd-1cc2-437d-8837-d55a25c1b0d7" providerId="AD" clId="Web-{C30D6578-5306-E892-7D7A-E0D4F1612350}" dt="2024-01-08T16:59:27.273" v="266"/>
        <pc:sldMkLst>
          <pc:docMk/>
          <pc:sldMk cId="3470478061" sldId="268"/>
        </pc:sldMkLst>
      </pc:sldChg>
      <pc:sldChg chg="modSp ord modNotes">
        <pc:chgData name="Tunney, Jeffrey" userId="S::jxt00400@vsc.edu::c65de4fd-1cc2-437d-8837-d55a25c1b0d7" providerId="AD" clId="Web-{C30D6578-5306-E892-7D7A-E0D4F1612350}" dt="2024-01-11T17:55:40.574" v="3754" actId="20577"/>
        <pc:sldMkLst>
          <pc:docMk/>
          <pc:sldMk cId="1186638632" sldId="269"/>
        </pc:sldMkLst>
        <pc:spChg chg="mod">
          <ac:chgData name="Tunney, Jeffrey" userId="S::jxt00400@vsc.edu::c65de4fd-1cc2-437d-8837-d55a25c1b0d7" providerId="AD" clId="Web-{C30D6578-5306-E892-7D7A-E0D4F1612350}" dt="2024-01-08T19:14:27.462" v="483" actId="20577"/>
          <ac:spMkLst>
            <pc:docMk/>
            <pc:sldMk cId="1186638632" sldId="269"/>
            <ac:spMk id="2" creationId="{726BC451-9320-F55E-4843-A93232A72D49}"/>
          </ac:spMkLst>
        </pc:spChg>
        <pc:spChg chg="mod">
          <ac:chgData name="Tunney, Jeffrey" userId="S::jxt00400@vsc.edu::c65de4fd-1cc2-437d-8837-d55a25c1b0d7" providerId="AD" clId="Web-{C30D6578-5306-E892-7D7A-E0D4F1612350}" dt="2024-01-11T17:55:40.574" v="3754" actId="20577"/>
          <ac:spMkLst>
            <pc:docMk/>
            <pc:sldMk cId="1186638632" sldId="269"/>
            <ac:spMk id="3" creationId="{E6685584-8D84-C8D2-DEB5-78B7FB5884E4}"/>
          </ac:spMkLst>
        </pc:spChg>
      </pc:sldChg>
      <pc:sldChg chg="modSp add replId modNotes">
        <pc:chgData name="Tunney, Jeffrey" userId="S::jxt00400@vsc.edu::c65de4fd-1cc2-437d-8837-d55a25c1b0d7" providerId="AD" clId="Web-{C30D6578-5306-E892-7D7A-E0D4F1612350}" dt="2024-01-10T16:03:31.802" v="3089"/>
        <pc:sldMkLst>
          <pc:docMk/>
          <pc:sldMk cId="1705674000" sldId="270"/>
        </pc:sldMkLst>
        <pc:spChg chg="mod">
          <ac:chgData name="Tunney, Jeffrey" userId="S::jxt00400@vsc.edu::c65de4fd-1cc2-437d-8837-d55a25c1b0d7" providerId="AD" clId="Web-{C30D6578-5306-E892-7D7A-E0D4F1612350}" dt="2024-01-08T16:56:20.221" v="236" actId="20577"/>
          <ac:spMkLst>
            <pc:docMk/>
            <pc:sldMk cId="1705674000" sldId="270"/>
            <ac:spMk id="2" creationId="{F8F154B0-9CA1-D673-223D-0930B4D32611}"/>
          </ac:spMkLst>
        </pc:spChg>
        <pc:spChg chg="mod">
          <ac:chgData name="Tunney, Jeffrey" userId="S::jxt00400@vsc.edu::c65de4fd-1cc2-437d-8837-d55a25c1b0d7" providerId="AD" clId="Web-{C30D6578-5306-E892-7D7A-E0D4F1612350}" dt="2024-01-10T16:01:07.654" v="2964" actId="20577"/>
          <ac:spMkLst>
            <pc:docMk/>
            <pc:sldMk cId="1705674000" sldId="270"/>
            <ac:spMk id="3" creationId="{F64526C6-C0EF-AA4C-7BE7-A153B349CA8B}"/>
          </ac:spMkLst>
        </pc:spChg>
      </pc:sldChg>
      <pc:sldChg chg="modSp add del ord replId">
        <pc:chgData name="Tunney, Jeffrey" userId="S::jxt00400@vsc.edu::c65de4fd-1cc2-437d-8837-d55a25c1b0d7" providerId="AD" clId="Web-{C30D6578-5306-E892-7D7A-E0D4F1612350}" dt="2024-01-08T19:43:24.869" v="814"/>
        <pc:sldMkLst>
          <pc:docMk/>
          <pc:sldMk cId="3929316799" sldId="271"/>
        </pc:sldMkLst>
        <pc:spChg chg="mod">
          <ac:chgData name="Tunney, Jeffrey" userId="S::jxt00400@vsc.edu::c65de4fd-1cc2-437d-8837-d55a25c1b0d7" providerId="AD" clId="Web-{C30D6578-5306-E892-7D7A-E0D4F1612350}" dt="2024-01-08T16:57:17.457" v="241" actId="20577"/>
          <ac:spMkLst>
            <pc:docMk/>
            <pc:sldMk cId="3929316799" sldId="271"/>
            <ac:spMk id="2" creationId="{5FDBE281-DD80-A5F3-68DC-FFE9B1C30BC8}"/>
          </ac:spMkLst>
        </pc:spChg>
        <pc:spChg chg="mod">
          <ac:chgData name="Tunney, Jeffrey" userId="S::jxt00400@vsc.edu::c65de4fd-1cc2-437d-8837-d55a25c1b0d7" providerId="AD" clId="Web-{C30D6578-5306-E892-7D7A-E0D4F1612350}" dt="2024-01-08T17:03:56.751" v="372" actId="20577"/>
          <ac:spMkLst>
            <pc:docMk/>
            <pc:sldMk cId="3929316799" sldId="271"/>
            <ac:spMk id="3" creationId="{F0F61441-A94F-1669-25B2-E518CDC14A03}"/>
          </ac:spMkLst>
        </pc:spChg>
      </pc:sldChg>
      <pc:sldChg chg="modSp add del ord replId">
        <pc:chgData name="Tunney, Jeffrey" userId="S::jxt00400@vsc.edu::c65de4fd-1cc2-437d-8837-d55a25c1b0d7" providerId="AD" clId="Web-{C30D6578-5306-E892-7D7A-E0D4F1612350}" dt="2024-01-08T20:05:27.101" v="1090"/>
        <pc:sldMkLst>
          <pc:docMk/>
          <pc:sldMk cId="190344087" sldId="272"/>
        </pc:sldMkLst>
        <pc:spChg chg="mod">
          <ac:chgData name="Tunney, Jeffrey" userId="S::jxt00400@vsc.edu::c65de4fd-1cc2-437d-8837-d55a25c1b0d7" providerId="AD" clId="Web-{C30D6578-5306-E892-7D7A-E0D4F1612350}" dt="2024-01-08T16:57:37.285" v="244" actId="20577"/>
          <ac:spMkLst>
            <pc:docMk/>
            <pc:sldMk cId="190344087" sldId="272"/>
            <ac:spMk id="2" creationId="{26B26E91-595B-3CFD-91FA-EFFD2820F9C0}"/>
          </ac:spMkLst>
        </pc:spChg>
        <pc:spChg chg="mod">
          <ac:chgData name="Tunney, Jeffrey" userId="S::jxt00400@vsc.edu::c65de4fd-1cc2-437d-8837-d55a25c1b0d7" providerId="AD" clId="Web-{C30D6578-5306-E892-7D7A-E0D4F1612350}" dt="2024-01-08T17:03:52.891" v="371" actId="20577"/>
          <ac:spMkLst>
            <pc:docMk/>
            <pc:sldMk cId="190344087" sldId="272"/>
            <ac:spMk id="3" creationId="{E2BE6DE2-F9A9-3D80-7972-EBE5225FD190}"/>
          </ac:spMkLst>
        </pc:spChg>
      </pc:sldChg>
      <pc:sldChg chg="delSp modSp add replId modNotes">
        <pc:chgData name="Tunney, Jeffrey" userId="S::jxt00400@vsc.edu::c65de4fd-1cc2-437d-8837-d55a25c1b0d7" providerId="AD" clId="Web-{C30D6578-5306-E892-7D7A-E0D4F1612350}" dt="2024-01-10T16:08:15.677" v="3372"/>
        <pc:sldMkLst>
          <pc:docMk/>
          <pc:sldMk cId="3697166714" sldId="273"/>
        </pc:sldMkLst>
        <pc:spChg chg="mod">
          <ac:chgData name="Tunney, Jeffrey" userId="S::jxt00400@vsc.edu::c65de4fd-1cc2-437d-8837-d55a25c1b0d7" providerId="AD" clId="Web-{C30D6578-5306-E892-7D7A-E0D4F1612350}" dt="2024-01-08T17:00:25.103" v="286" actId="20577"/>
          <ac:spMkLst>
            <pc:docMk/>
            <pc:sldMk cId="3697166714" sldId="273"/>
            <ac:spMk id="2" creationId="{C8CAA693-9844-B104-8CD9-64E82792D7CA}"/>
          </ac:spMkLst>
        </pc:spChg>
        <pc:spChg chg="mod">
          <ac:chgData name="Tunney, Jeffrey" userId="S::jxt00400@vsc.edu::c65de4fd-1cc2-437d-8837-d55a25c1b0d7" providerId="AD" clId="Web-{C30D6578-5306-E892-7D7A-E0D4F1612350}" dt="2024-01-08T17:02:33.420" v="370" actId="20577"/>
          <ac:spMkLst>
            <pc:docMk/>
            <pc:sldMk cId="3697166714" sldId="273"/>
            <ac:spMk id="3" creationId="{1D03DF1C-C98B-FD4B-8BCD-91363AF7FB30}"/>
          </ac:spMkLst>
        </pc:spChg>
        <pc:spChg chg="del">
          <ac:chgData name="Tunney, Jeffrey" userId="S::jxt00400@vsc.edu::c65de4fd-1cc2-437d-8837-d55a25c1b0d7" providerId="AD" clId="Web-{C30D6578-5306-E892-7D7A-E0D4F1612350}" dt="2024-01-08T17:00:40.229" v="287"/>
          <ac:spMkLst>
            <pc:docMk/>
            <pc:sldMk cId="3697166714" sldId="273"/>
            <ac:spMk id="4" creationId="{ECA75F5D-A688-C16A-D4F2-BF47F4BD7E34}"/>
          </ac:spMkLst>
        </pc:spChg>
      </pc:sldChg>
      <pc:sldChg chg="modSp add ord replId modNotes">
        <pc:chgData name="Tunney, Jeffrey" userId="S::jxt00400@vsc.edu::c65de4fd-1cc2-437d-8837-d55a25c1b0d7" providerId="AD" clId="Web-{C30D6578-5306-E892-7D7A-E0D4F1612350}" dt="2024-01-11T17:56:14.981" v="3760" actId="20577"/>
        <pc:sldMkLst>
          <pc:docMk/>
          <pc:sldMk cId="815596444" sldId="274"/>
        </pc:sldMkLst>
        <pc:spChg chg="mod">
          <ac:chgData name="Tunney, Jeffrey" userId="S::jxt00400@vsc.edu::c65de4fd-1cc2-437d-8837-d55a25c1b0d7" providerId="AD" clId="Web-{C30D6578-5306-E892-7D7A-E0D4F1612350}" dt="2024-01-08T19:43:35.776" v="817" actId="20577"/>
          <ac:spMkLst>
            <pc:docMk/>
            <pc:sldMk cId="815596444" sldId="274"/>
            <ac:spMk id="2" creationId="{9B06D5C6-DB75-3B94-D1DF-58861D784246}"/>
          </ac:spMkLst>
        </pc:spChg>
        <pc:spChg chg="mod">
          <ac:chgData name="Tunney, Jeffrey" userId="S::jxt00400@vsc.edu::c65de4fd-1cc2-437d-8837-d55a25c1b0d7" providerId="AD" clId="Web-{C30D6578-5306-E892-7D7A-E0D4F1612350}" dt="2024-01-11T17:56:14.981" v="3760" actId="20577"/>
          <ac:spMkLst>
            <pc:docMk/>
            <pc:sldMk cId="815596444" sldId="274"/>
            <ac:spMk id="3" creationId="{0EF9CE55-D8C6-868A-0831-1EA5BC29161D}"/>
          </ac:spMkLst>
        </pc:spChg>
      </pc:sldChg>
      <pc:sldChg chg="addSp delSp modSp add replId modNotes">
        <pc:chgData name="Tunney, Jeffrey" userId="S::jxt00400@vsc.edu::c65de4fd-1cc2-437d-8837-d55a25c1b0d7" providerId="AD" clId="Web-{C30D6578-5306-E892-7D7A-E0D4F1612350}" dt="2024-01-10T15:34:41.600" v="2492" actId="20577"/>
        <pc:sldMkLst>
          <pc:docMk/>
          <pc:sldMk cId="2660814965" sldId="275"/>
        </pc:sldMkLst>
        <pc:spChg chg="mod">
          <ac:chgData name="Tunney, Jeffrey" userId="S::jxt00400@vsc.edu::c65de4fd-1cc2-437d-8837-d55a25c1b0d7" providerId="AD" clId="Web-{C30D6578-5306-E892-7D7A-E0D4F1612350}" dt="2024-01-10T15:32:02.342" v="2471" actId="20577"/>
          <ac:spMkLst>
            <pc:docMk/>
            <pc:sldMk cId="2660814965" sldId="275"/>
            <ac:spMk id="2" creationId="{44E6013B-3C41-F456-6898-1EAD69456E96}"/>
          </ac:spMkLst>
        </pc:spChg>
        <pc:spChg chg="mod">
          <ac:chgData name="Tunney, Jeffrey" userId="S::jxt00400@vsc.edu::c65de4fd-1cc2-437d-8837-d55a25c1b0d7" providerId="AD" clId="Web-{C30D6578-5306-E892-7D7A-E0D4F1612350}" dt="2024-01-10T15:34:41.600" v="2492" actId="20577"/>
          <ac:spMkLst>
            <pc:docMk/>
            <pc:sldMk cId="2660814965" sldId="275"/>
            <ac:spMk id="3" creationId="{7A431B69-3054-D97E-333B-3F6CDA8A7AAB}"/>
          </ac:spMkLst>
        </pc:spChg>
        <pc:spChg chg="add del">
          <ac:chgData name="Tunney, Jeffrey" userId="S::jxt00400@vsc.edu::c65de4fd-1cc2-437d-8837-d55a25c1b0d7" providerId="AD" clId="Web-{C30D6578-5306-E892-7D7A-E0D4F1612350}" dt="2024-01-10T15:34:02.598" v="2487"/>
          <ac:spMkLst>
            <pc:docMk/>
            <pc:sldMk cId="2660814965" sldId="275"/>
            <ac:spMk id="4" creationId="{B6714168-C04C-44EC-6119-B9A892C9908F}"/>
          </ac:spMkLst>
        </pc:spChg>
      </pc:sldChg>
      <pc:sldChg chg="add del replId">
        <pc:chgData name="Tunney, Jeffrey" userId="S::jxt00400@vsc.edu::c65de4fd-1cc2-437d-8837-d55a25c1b0d7" providerId="AD" clId="Web-{C30D6578-5306-E892-7D7A-E0D4F1612350}" dt="2024-01-08T20:11:36.914" v="1118"/>
        <pc:sldMkLst>
          <pc:docMk/>
          <pc:sldMk cId="4286286114" sldId="275"/>
        </pc:sldMkLst>
      </pc:sldChg>
      <pc:sldChg chg="modSp add replId modNotes">
        <pc:chgData name="Tunney, Jeffrey" userId="S::jxt00400@vsc.edu::c65de4fd-1cc2-437d-8837-d55a25c1b0d7" providerId="AD" clId="Web-{C30D6578-5306-E892-7D7A-E0D4F1612350}" dt="2024-01-10T16:25:31.951" v="3637"/>
        <pc:sldMkLst>
          <pc:docMk/>
          <pc:sldMk cId="3915941241" sldId="276"/>
        </pc:sldMkLst>
        <pc:spChg chg="mod">
          <ac:chgData name="Tunney, Jeffrey" userId="S::jxt00400@vsc.edu::c65de4fd-1cc2-437d-8837-d55a25c1b0d7" providerId="AD" clId="Web-{C30D6578-5306-E892-7D7A-E0D4F1612350}" dt="2024-01-10T16:17:46.567" v="3526" actId="20577"/>
          <ac:spMkLst>
            <pc:docMk/>
            <pc:sldMk cId="3915941241" sldId="276"/>
            <ac:spMk id="2" creationId="{D82C7506-93A0-1EE7-5E7E-9AF868054E02}"/>
          </ac:spMkLst>
        </pc:spChg>
        <pc:spChg chg="mod">
          <ac:chgData name="Tunney, Jeffrey" userId="S::jxt00400@vsc.edu::c65de4fd-1cc2-437d-8837-d55a25c1b0d7" providerId="AD" clId="Web-{C30D6578-5306-E892-7D7A-E0D4F1612350}" dt="2024-01-10T16:19:44.448" v="3546" actId="20577"/>
          <ac:spMkLst>
            <pc:docMk/>
            <pc:sldMk cId="3915941241" sldId="276"/>
            <ac:spMk id="3" creationId="{5ACADA40-4A93-0159-8B45-4BD6EA5FD91F}"/>
          </ac:spMkLst>
        </pc:spChg>
      </pc:sldChg>
      <pc:sldChg chg="modSp add replId modNotes">
        <pc:chgData name="Tunney, Jeffrey" userId="S::jxt00400@vsc.edu::c65de4fd-1cc2-437d-8837-d55a25c1b0d7" providerId="AD" clId="Web-{C30D6578-5306-E892-7D7A-E0D4F1612350}" dt="2024-01-10T16:23:25.975" v="3570" actId="20577"/>
        <pc:sldMkLst>
          <pc:docMk/>
          <pc:sldMk cId="1387317483" sldId="277"/>
        </pc:sldMkLst>
        <pc:spChg chg="mod">
          <ac:chgData name="Tunney, Jeffrey" userId="S::jxt00400@vsc.edu::c65de4fd-1cc2-437d-8837-d55a25c1b0d7" providerId="AD" clId="Web-{C30D6578-5306-E892-7D7A-E0D4F1612350}" dt="2024-01-10T16:23:25.975" v="3570" actId="20577"/>
          <ac:spMkLst>
            <pc:docMk/>
            <pc:sldMk cId="1387317483" sldId="277"/>
            <ac:spMk id="3" creationId="{A69B54B7-0D52-119E-025C-F19A68114680}"/>
          </ac:spMkLst>
        </pc:spChg>
      </pc:sldChg>
    </pc:docChg>
  </pc:docChgLst>
  <pc:docChgLst>
    <pc:chgData name="Tunney, Jeffrey" userId="S::jxt00400@vsc.edu::c65de4fd-1cc2-437d-8837-d55a25c1b0d7" providerId="AD" clId="Web-{924FB678-B2F6-87C0-6263-F723D8A9DF86}"/>
    <pc:docChg chg="modSld">
      <pc:chgData name="Tunney, Jeffrey" userId="S::jxt00400@vsc.edu::c65de4fd-1cc2-437d-8837-d55a25c1b0d7" providerId="AD" clId="Web-{924FB678-B2F6-87C0-6263-F723D8A9DF86}" dt="2024-01-12T13:40:52.573" v="32"/>
      <pc:docMkLst>
        <pc:docMk/>
      </pc:docMkLst>
      <pc:sldChg chg="modNotes">
        <pc:chgData name="Tunney, Jeffrey" userId="S::jxt00400@vsc.edu::c65de4fd-1cc2-437d-8837-d55a25c1b0d7" providerId="AD" clId="Web-{924FB678-B2F6-87C0-6263-F723D8A9DF86}" dt="2024-01-12T13:38:42.957" v="3"/>
        <pc:sldMkLst>
          <pc:docMk/>
          <pc:sldMk cId="3549591145" sldId="256"/>
        </pc:sldMkLst>
      </pc:sldChg>
      <pc:sldChg chg="modNotes">
        <pc:chgData name="Tunney, Jeffrey" userId="S::jxt00400@vsc.edu::c65de4fd-1cc2-437d-8837-d55a25c1b0d7" providerId="AD" clId="Web-{924FB678-B2F6-87C0-6263-F723D8A9DF86}" dt="2024-01-12T13:38:59.489" v="7"/>
        <pc:sldMkLst>
          <pc:docMk/>
          <pc:sldMk cId="3261822097" sldId="257"/>
        </pc:sldMkLst>
      </pc:sldChg>
      <pc:sldChg chg="modNotes">
        <pc:chgData name="Tunney, Jeffrey" userId="S::jxt00400@vsc.edu::c65de4fd-1cc2-437d-8837-d55a25c1b0d7" providerId="AD" clId="Web-{924FB678-B2F6-87C0-6263-F723D8A9DF86}" dt="2024-01-12T13:40:30.150" v="30"/>
        <pc:sldMkLst>
          <pc:docMk/>
          <pc:sldMk cId="1538215430" sldId="261"/>
        </pc:sldMkLst>
      </pc:sldChg>
      <pc:sldChg chg="modNotes">
        <pc:chgData name="Tunney, Jeffrey" userId="S::jxt00400@vsc.edu::c65de4fd-1cc2-437d-8837-d55a25c1b0d7" providerId="AD" clId="Web-{924FB678-B2F6-87C0-6263-F723D8A9DF86}" dt="2024-01-12T13:40:52.573" v="32"/>
        <pc:sldMkLst>
          <pc:docMk/>
          <pc:sldMk cId="4148929597" sldId="262"/>
        </pc:sldMkLst>
      </pc:sldChg>
      <pc:sldChg chg="modNotes">
        <pc:chgData name="Tunney, Jeffrey" userId="S::jxt00400@vsc.edu::c65de4fd-1cc2-437d-8837-d55a25c1b0d7" providerId="AD" clId="Web-{924FB678-B2F6-87C0-6263-F723D8A9DF86}" dt="2024-01-12T13:39:18.474" v="12"/>
        <pc:sldMkLst>
          <pc:docMk/>
          <pc:sldMk cId="2640196824" sldId="263"/>
        </pc:sldMkLst>
      </pc:sldChg>
      <pc:sldChg chg="modNotes">
        <pc:chgData name="Tunney, Jeffrey" userId="S::jxt00400@vsc.edu::c65de4fd-1cc2-437d-8837-d55a25c1b0d7" providerId="AD" clId="Web-{924FB678-B2F6-87C0-6263-F723D8A9DF86}" dt="2024-01-12T13:40:34.057" v="31"/>
        <pc:sldMkLst>
          <pc:docMk/>
          <pc:sldMk cId="759142489" sldId="264"/>
        </pc:sldMkLst>
      </pc:sldChg>
      <pc:sldChg chg="modNotes">
        <pc:chgData name="Tunney, Jeffrey" userId="S::jxt00400@vsc.edu::c65de4fd-1cc2-437d-8837-d55a25c1b0d7" providerId="AD" clId="Web-{924FB678-B2F6-87C0-6263-F723D8A9DF86}" dt="2024-01-12T13:40:00.836" v="21"/>
        <pc:sldMkLst>
          <pc:docMk/>
          <pc:sldMk cId="3205471512" sldId="266"/>
        </pc:sldMkLst>
      </pc:sldChg>
      <pc:sldChg chg="modNotes">
        <pc:chgData name="Tunney, Jeffrey" userId="S::jxt00400@vsc.edu::c65de4fd-1cc2-437d-8837-d55a25c1b0d7" providerId="AD" clId="Web-{924FB678-B2F6-87C0-6263-F723D8A9DF86}" dt="2024-01-12T13:39:33.366" v="14"/>
        <pc:sldMkLst>
          <pc:docMk/>
          <pc:sldMk cId="1186638632" sldId="269"/>
        </pc:sldMkLst>
      </pc:sldChg>
      <pc:sldChg chg="modNotes">
        <pc:chgData name="Tunney, Jeffrey" userId="S::jxt00400@vsc.edu::c65de4fd-1cc2-437d-8837-d55a25c1b0d7" providerId="AD" clId="Web-{924FB678-B2F6-87C0-6263-F723D8A9DF86}" dt="2024-01-12T13:40:17.118" v="29"/>
        <pc:sldMkLst>
          <pc:docMk/>
          <pc:sldMk cId="1705674000" sldId="270"/>
        </pc:sldMkLst>
      </pc:sldChg>
      <pc:sldChg chg="modNotes">
        <pc:chgData name="Tunney, Jeffrey" userId="S::jxt00400@vsc.edu::c65de4fd-1cc2-437d-8837-d55a25c1b0d7" providerId="AD" clId="Web-{924FB678-B2F6-87C0-6263-F723D8A9DF86}" dt="2024-01-12T13:40:07.008" v="23"/>
        <pc:sldMkLst>
          <pc:docMk/>
          <pc:sldMk cId="815596444" sldId="27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08FE55-D9D6-6C43-827E-EF34292D36CB}"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F1713C40-1D98-EF4B-B10A-90D7323F6D7A}">
      <dgm:prSet phldrT="[Text]" custT="1"/>
      <dgm:spPr>
        <a:solidFill>
          <a:schemeClr val="accent1">
            <a:lumMod val="75000"/>
          </a:schemeClr>
        </a:solidFill>
      </dgm:spPr>
      <dgm:t>
        <a:bodyPr/>
        <a:lstStyle/>
        <a:p>
          <a:r>
            <a:rPr lang="en-US" sz="1800" dirty="0"/>
            <a:t>Digital inequity</a:t>
          </a:r>
        </a:p>
      </dgm:t>
    </dgm:pt>
    <dgm:pt modelId="{1B869BD0-0641-6F4B-9873-5AD693AFC1F1}" type="parTrans" cxnId="{3F8796EB-51E6-FF44-81FF-83E9093878B3}">
      <dgm:prSet/>
      <dgm:spPr/>
      <dgm:t>
        <a:bodyPr/>
        <a:lstStyle/>
        <a:p>
          <a:endParaRPr lang="en-US"/>
        </a:p>
      </dgm:t>
    </dgm:pt>
    <dgm:pt modelId="{77C38433-9DB0-904F-8813-6F0F89751AC3}" type="sibTrans" cxnId="{3F8796EB-51E6-FF44-81FF-83E9093878B3}">
      <dgm:prSet/>
      <dgm:spPr/>
      <dgm:t>
        <a:bodyPr/>
        <a:lstStyle/>
        <a:p>
          <a:endParaRPr lang="en-US"/>
        </a:p>
      </dgm:t>
    </dgm:pt>
    <dgm:pt modelId="{6BB7E911-C3BF-D943-A1F7-0E9F916076E6}">
      <dgm:prSet custT="1"/>
      <dgm:spPr/>
      <dgm:t>
        <a:bodyPr/>
        <a:lstStyle/>
        <a:p>
          <a:r>
            <a:rPr lang="en-US" sz="1800" dirty="0"/>
            <a:t>Consider access and affordability when selecting tools</a:t>
          </a:r>
        </a:p>
      </dgm:t>
    </dgm:pt>
    <dgm:pt modelId="{2BC5DD5D-E011-A941-9129-32A2EF5A31C6}" type="parTrans" cxnId="{3AFCA664-FEEB-C047-B3BA-9B081469FFF5}">
      <dgm:prSet/>
      <dgm:spPr/>
      <dgm:t>
        <a:bodyPr/>
        <a:lstStyle/>
        <a:p>
          <a:endParaRPr lang="en-US"/>
        </a:p>
      </dgm:t>
    </dgm:pt>
    <dgm:pt modelId="{8531795B-CDFD-0B48-B355-6C53E6F40764}" type="sibTrans" cxnId="{3AFCA664-FEEB-C047-B3BA-9B081469FFF5}">
      <dgm:prSet/>
      <dgm:spPr/>
      <dgm:t>
        <a:bodyPr/>
        <a:lstStyle/>
        <a:p>
          <a:endParaRPr lang="en-US"/>
        </a:p>
      </dgm:t>
    </dgm:pt>
    <dgm:pt modelId="{C1788CAB-FCA8-0042-BA32-CB5583F85EA6}">
      <dgm:prSet custT="1"/>
      <dgm:spPr/>
      <dgm:t>
        <a:bodyPr/>
        <a:lstStyle/>
        <a:p>
          <a:r>
            <a:rPr lang="en-US" sz="1800" dirty="0"/>
            <a:t>Connect students to campus resources</a:t>
          </a:r>
        </a:p>
      </dgm:t>
    </dgm:pt>
    <dgm:pt modelId="{11E312D1-35B4-924F-96C0-2ABC6C69CB4D}" type="parTrans" cxnId="{8C3F271A-2C60-1545-82BE-B5D600AC4903}">
      <dgm:prSet/>
      <dgm:spPr/>
      <dgm:t>
        <a:bodyPr/>
        <a:lstStyle/>
        <a:p>
          <a:endParaRPr lang="en-US"/>
        </a:p>
      </dgm:t>
    </dgm:pt>
    <dgm:pt modelId="{2C55D17F-59C8-4447-B67A-E83D437DF108}" type="sibTrans" cxnId="{8C3F271A-2C60-1545-82BE-B5D600AC4903}">
      <dgm:prSet/>
      <dgm:spPr/>
      <dgm:t>
        <a:bodyPr/>
        <a:lstStyle/>
        <a:p>
          <a:endParaRPr lang="en-US"/>
        </a:p>
      </dgm:t>
    </dgm:pt>
    <dgm:pt modelId="{13E17776-7B51-C44C-A225-C7CD5B320419}">
      <dgm:prSet custT="1"/>
      <dgm:spPr>
        <a:solidFill>
          <a:schemeClr val="accent6">
            <a:lumMod val="50000"/>
          </a:schemeClr>
        </a:solidFill>
      </dgm:spPr>
      <dgm:t>
        <a:bodyPr/>
        <a:lstStyle/>
        <a:p>
          <a:r>
            <a:rPr lang="en-US" sz="1800" dirty="0"/>
            <a:t>Environmental impact*</a:t>
          </a:r>
        </a:p>
      </dgm:t>
    </dgm:pt>
    <dgm:pt modelId="{C2C85144-DFA9-6E44-9313-E293D01D07DD}" type="parTrans" cxnId="{A0A4CA3B-2295-6F42-8D9E-CDF5FD456104}">
      <dgm:prSet/>
      <dgm:spPr/>
      <dgm:t>
        <a:bodyPr/>
        <a:lstStyle/>
        <a:p>
          <a:endParaRPr lang="en-US"/>
        </a:p>
      </dgm:t>
    </dgm:pt>
    <dgm:pt modelId="{4785D466-875C-3C48-BEC2-48292640390D}" type="sibTrans" cxnId="{A0A4CA3B-2295-6F42-8D9E-CDF5FD456104}">
      <dgm:prSet/>
      <dgm:spPr/>
      <dgm:t>
        <a:bodyPr/>
        <a:lstStyle/>
        <a:p>
          <a:endParaRPr lang="en-US"/>
        </a:p>
      </dgm:t>
    </dgm:pt>
    <dgm:pt modelId="{3B70831F-6400-AB4A-A1FF-1BC166A1075B}">
      <dgm:prSet custT="1"/>
      <dgm:spPr/>
      <dgm:t>
        <a:bodyPr/>
        <a:lstStyle/>
        <a:p>
          <a:r>
            <a:rPr lang="en-US" sz="1800" dirty="0"/>
            <a:t>Focus on solutions for a positive future; counterbalance negativity bias</a:t>
          </a:r>
        </a:p>
      </dgm:t>
    </dgm:pt>
    <dgm:pt modelId="{F7759688-F974-9943-A545-D06AAE4F827A}" type="parTrans" cxnId="{5F2C4C7D-770F-EB4C-BE34-AFF6615F896F}">
      <dgm:prSet/>
      <dgm:spPr/>
      <dgm:t>
        <a:bodyPr/>
        <a:lstStyle/>
        <a:p>
          <a:endParaRPr lang="en-US"/>
        </a:p>
      </dgm:t>
    </dgm:pt>
    <dgm:pt modelId="{91284B73-DC5A-8C4C-987B-C43085C12AFC}" type="sibTrans" cxnId="{5F2C4C7D-770F-EB4C-BE34-AFF6615F896F}">
      <dgm:prSet/>
      <dgm:spPr/>
      <dgm:t>
        <a:bodyPr/>
        <a:lstStyle/>
        <a:p>
          <a:endParaRPr lang="en-US"/>
        </a:p>
      </dgm:t>
    </dgm:pt>
    <dgm:pt modelId="{57B534AC-2D06-6441-9351-6533E536B573}">
      <dgm:prSet custT="1"/>
      <dgm:spPr/>
      <dgm:t>
        <a:bodyPr/>
        <a:lstStyle/>
        <a:p>
          <a:r>
            <a:rPr lang="en-US" sz="1800" dirty="0"/>
            <a:t>Find and emphasize efficacy in a collective</a:t>
          </a:r>
        </a:p>
      </dgm:t>
    </dgm:pt>
    <dgm:pt modelId="{63F0C8F3-A5DB-B345-8FA1-E214F97E7859}" type="parTrans" cxnId="{D57E9A75-B3CE-164E-8CF0-537D3F4CCD64}">
      <dgm:prSet/>
      <dgm:spPr/>
      <dgm:t>
        <a:bodyPr/>
        <a:lstStyle/>
        <a:p>
          <a:endParaRPr lang="en-US"/>
        </a:p>
      </dgm:t>
    </dgm:pt>
    <dgm:pt modelId="{9151FF29-F9A3-B94A-AF38-F2725FD4F6B0}" type="sibTrans" cxnId="{D57E9A75-B3CE-164E-8CF0-537D3F4CCD64}">
      <dgm:prSet/>
      <dgm:spPr/>
      <dgm:t>
        <a:bodyPr/>
        <a:lstStyle/>
        <a:p>
          <a:endParaRPr lang="en-US"/>
        </a:p>
      </dgm:t>
    </dgm:pt>
    <dgm:pt modelId="{788F9FC1-418A-244A-8FCD-4C7986E090AD}">
      <dgm:prSet custT="1"/>
      <dgm:spPr/>
      <dgm:t>
        <a:bodyPr/>
        <a:lstStyle/>
        <a:p>
          <a:r>
            <a:rPr lang="en-US" sz="1800" dirty="0"/>
            <a:t>Model and teach how to identify and mitigate misinformation</a:t>
          </a:r>
        </a:p>
      </dgm:t>
    </dgm:pt>
    <dgm:pt modelId="{E6036777-1502-224A-80E2-C932D81AA79F}" type="parTrans" cxnId="{F3E1D6D2-2160-344D-9095-8961C33EF0B1}">
      <dgm:prSet/>
      <dgm:spPr/>
      <dgm:t>
        <a:bodyPr/>
        <a:lstStyle/>
        <a:p>
          <a:endParaRPr lang="en-US"/>
        </a:p>
      </dgm:t>
    </dgm:pt>
    <dgm:pt modelId="{E2FB2ED8-4F54-D74D-AF9E-0D943F9364C9}" type="sibTrans" cxnId="{F3E1D6D2-2160-344D-9095-8961C33EF0B1}">
      <dgm:prSet/>
      <dgm:spPr/>
      <dgm:t>
        <a:bodyPr/>
        <a:lstStyle/>
        <a:p>
          <a:endParaRPr lang="en-US"/>
        </a:p>
      </dgm:t>
    </dgm:pt>
    <dgm:pt modelId="{424A6823-1ADD-F44D-BE8E-82218EF6F0E5}">
      <dgm:prSet phldrT="[Text]" custT="1"/>
      <dgm:spPr/>
      <dgm:t>
        <a:bodyPr/>
        <a:lstStyle/>
        <a:p>
          <a:r>
            <a:rPr lang="en-US" sz="1800" dirty="0"/>
            <a:t>Advocate for AI access and support on your campus</a:t>
          </a:r>
        </a:p>
      </dgm:t>
    </dgm:pt>
    <dgm:pt modelId="{F4EB29A9-D709-7D49-B329-949A707FF27A}" type="parTrans" cxnId="{248315E5-AF97-E548-8D16-02EF7730F288}">
      <dgm:prSet/>
      <dgm:spPr/>
      <dgm:t>
        <a:bodyPr/>
        <a:lstStyle/>
        <a:p>
          <a:endParaRPr lang="en-US"/>
        </a:p>
      </dgm:t>
    </dgm:pt>
    <dgm:pt modelId="{62457FA4-62B5-1648-961F-FB40E1EEBE13}" type="sibTrans" cxnId="{248315E5-AF97-E548-8D16-02EF7730F288}">
      <dgm:prSet/>
      <dgm:spPr/>
      <dgm:t>
        <a:bodyPr/>
        <a:lstStyle/>
        <a:p>
          <a:endParaRPr lang="en-US"/>
        </a:p>
      </dgm:t>
    </dgm:pt>
    <dgm:pt modelId="{65A65F1A-FB98-AE40-B531-FBD27F51BA0E}">
      <dgm:prSet custT="1"/>
      <dgm:spPr/>
      <dgm:t>
        <a:bodyPr/>
        <a:lstStyle/>
        <a:p>
          <a:r>
            <a:rPr lang="en-US" sz="1800" dirty="0"/>
            <a:t>Discuss these issues with students and colleagues</a:t>
          </a:r>
        </a:p>
      </dgm:t>
    </dgm:pt>
    <dgm:pt modelId="{6FDC37C3-86E2-9A42-80ED-16201AF46A68}" type="parTrans" cxnId="{1850B3B3-BBF4-9849-B2B7-4A85AADCE672}">
      <dgm:prSet/>
      <dgm:spPr/>
      <dgm:t>
        <a:bodyPr/>
        <a:lstStyle/>
        <a:p>
          <a:endParaRPr lang="en-US"/>
        </a:p>
      </dgm:t>
    </dgm:pt>
    <dgm:pt modelId="{8D5F9AB1-0124-2F49-9A1F-3B462633CA15}" type="sibTrans" cxnId="{1850B3B3-BBF4-9849-B2B7-4A85AADCE672}">
      <dgm:prSet/>
      <dgm:spPr/>
      <dgm:t>
        <a:bodyPr/>
        <a:lstStyle/>
        <a:p>
          <a:endParaRPr lang="en-US"/>
        </a:p>
      </dgm:t>
    </dgm:pt>
    <dgm:pt modelId="{7FD65F3E-6FA0-B941-8A23-A08B085B1DAD}">
      <dgm:prSet custT="1"/>
      <dgm:spPr>
        <a:solidFill>
          <a:schemeClr val="tx1">
            <a:lumMod val="85000"/>
            <a:lumOff val="15000"/>
          </a:schemeClr>
        </a:solidFill>
      </dgm:spPr>
      <dgm:t>
        <a:bodyPr/>
        <a:lstStyle/>
        <a:p>
          <a:r>
            <a:rPr lang="en-US" sz="1800" dirty="0"/>
            <a:t>Misinformation</a:t>
          </a:r>
        </a:p>
      </dgm:t>
    </dgm:pt>
    <dgm:pt modelId="{EE891C44-6AB5-4C42-9780-C2B9329AD8BB}" type="parTrans" cxnId="{29789430-9D6F-0848-A387-CC11CFC8ACBD}">
      <dgm:prSet/>
      <dgm:spPr/>
      <dgm:t>
        <a:bodyPr/>
        <a:lstStyle/>
        <a:p>
          <a:endParaRPr lang="en-US"/>
        </a:p>
      </dgm:t>
    </dgm:pt>
    <dgm:pt modelId="{18FC33F2-27B0-CA49-BCAF-12AE5D1CFF05}" type="sibTrans" cxnId="{29789430-9D6F-0848-A387-CC11CFC8ACBD}">
      <dgm:prSet/>
      <dgm:spPr/>
      <dgm:t>
        <a:bodyPr/>
        <a:lstStyle/>
        <a:p>
          <a:endParaRPr lang="en-US"/>
        </a:p>
      </dgm:t>
    </dgm:pt>
    <dgm:pt modelId="{41B3081A-8F33-114B-8533-80DFB4316C2D}">
      <dgm:prSet custT="1"/>
      <dgm:spPr/>
      <dgm:t>
        <a:bodyPr/>
        <a:lstStyle/>
        <a:p>
          <a:r>
            <a:rPr lang="en-US" sz="1800" dirty="0"/>
            <a:t>Acknowledge climate anxiety and take a trauma-informed approach</a:t>
          </a:r>
        </a:p>
      </dgm:t>
    </dgm:pt>
    <dgm:pt modelId="{89B05FCC-448D-CD4E-A138-45132D8D323E}" type="parTrans" cxnId="{577D9AAB-E666-A64A-AE53-EE2FBFBF20F5}">
      <dgm:prSet/>
      <dgm:spPr/>
      <dgm:t>
        <a:bodyPr/>
        <a:lstStyle/>
        <a:p>
          <a:endParaRPr lang="en-US"/>
        </a:p>
      </dgm:t>
    </dgm:pt>
    <dgm:pt modelId="{BEA36ED6-2707-D14E-90B4-12F42EE63900}" type="sibTrans" cxnId="{577D9AAB-E666-A64A-AE53-EE2FBFBF20F5}">
      <dgm:prSet/>
      <dgm:spPr/>
      <dgm:t>
        <a:bodyPr/>
        <a:lstStyle/>
        <a:p>
          <a:endParaRPr lang="en-US"/>
        </a:p>
      </dgm:t>
    </dgm:pt>
    <dgm:pt modelId="{757B85CC-4315-4548-9277-FFA37F4EA5E1}">
      <dgm:prSet custT="1"/>
      <dgm:spPr/>
      <dgm:t>
        <a:bodyPr/>
        <a:lstStyle/>
        <a:p>
          <a:r>
            <a:rPr lang="en-US" sz="1800" dirty="0"/>
            <a:t>Integrate technology skill development into courses where possible</a:t>
          </a:r>
        </a:p>
      </dgm:t>
    </dgm:pt>
    <dgm:pt modelId="{29D5613F-BAB2-C54F-99AA-7302FAB630E6}" type="parTrans" cxnId="{C851A0EE-8138-8042-A96C-D8395DFB2F1D}">
      <dgm:prSet/>
      <dgm:spPr/>
      <dgm:t>
        <a:bodyPr/>
        <a:lstStyle/>
        <a:p>
          <a:endParaRPr lang="en-US"/>
        </a:p>
      </dgm:t>
    </dgm:pt>
    <dgm:pt modelId="{5095C35F-07E7-2445-96DA-DA8410C5E9B6}" type="sibTrans" cxnId="{C851A0EE-8138-8042-A96C-D8395DFB2F1D}">
      <dgm:prSet/>
      <dgm:spPr/>
      <dgm:t>
        <a:bodyPr/>
        <a:lstStyle/>
        <a:p>
          <a:endParaRPr lang="en-US"/>
        </a:p>
      </dgm:t>
    </dgm:pt>
    <dgm:pt modelId="{7276761A-63EC-594C-841F-1D0AC506E044}">
      <dgm:prSet custT="1"/>
      <dgm:spPr/>
      <dgm:t>
        <a:bodyPr/>
        <a:lstStyle/>
        <a:p>
          <a:r>
            <a:rPr lang="en-US" sz="1800" dirty="0"/>
            <a:t>Model and teach digital media literacy</a:t>
          </a:r>
        </a:p>
      </dgm:t>
    </dgm:pt>
    <dgm:pt modelId="{5E1EF7A5-8B47-B14E-9B7A-8F996E0DB9DA}" type="parTrans" cxnId="{E585F92B-A1EE-8A48-B161-B47AEFE9B9E2}">
      <dgm:prSet/>
      <dgm:spPr/>
      <dgm:t>
        <a:bodyPr/>
        <a:lstStyle/>
        <a:p>
          <a:endParaRPr lang="en-US"/>
        </a:p>
      </dgm:t>
    </dgm:pt>
    <dgm:pt modelId="{F172C7CA-927C-734C-BEC4-1FDE4053D2D4}" type="sibTrans" cxnId="{E585F92B-A1EE-8A48-B161-B47AEFE9B9E2}">
      <dgm:prSet/>
      <dgm:spPr/>
      <dgm:t>
        <a:bodyPr/>
        <a:lstStyle/>
        <a:p>
          <a:endParaRPr lang="en-US"/>
        </a:p>
      </dgm:t>
    </dgm:pt>
    <dgm:pt modelId="{ECC510BB-E0D6-7B47-B5DA-57715D07C0AC}" type="pres">
      <dgm:prSet presAssocID="{6B08FE55-D9D6-6C43-827E-EF34292D36CB}" presName="linear" presStyleCnt="0">
        <dgm:presLayoutVars>
          <dgm:dir/>
          <dgm:animLvl val="lvl"/>
          <dgm:resizeHandles val="exact"/>
        </dgm:presLayoutVars>
      </dgm:prSet>
      <dgm:spPr/>
      <dgm:t>
        <a:bodyPr/>
        <a:lstStyle/>
        <a:p>
          <a:endParaRPr lang="en-US"/>
        </a:p>
      </dgm:t>
    </dgm:pt>
    <dgm:pt modelId="{CDB7C904-BF1A-4047-B3F9-FFEDFD99D8B2}" type="pres">
      <dgm:prSet presAssocID="{F1713C40-1D98-EF4B-B10A-90D7323F6D7A}" presName="parentLin" presStyleCnt="0"/>
      <dgm:spPr/>
    </dgm:pt>
    <dgm:pt modelId="{1F095B67-17CF-BC43-BE9B-D9771FB5611F}" type="pres">
      <dgm:prSet presAssocID="{F1713C40-1D98-EF4B-B10A-90D7323F6D7A}" presName="parentLeftMargin" presStyleLbl="node1" presStyleIdx="0" presStyleCnt="3"/>
      <dgm:spPr/>
      <dgm:t>
        <a:bodyPr/>
        <a:lstStyle/>
        <a:p>
          <a:endParaRPr lang="en-US"/>
        </a:p>
      </dgm:t>
    </dgm:pt>
    <dgm:pt modelId="{03BD140D-547C-2F44-B4CE-338512948C94}" type="pres">
      <dgm:prSet presAssocID="{F1713C40-1D98-EF4B-B10A-90D7323F6D7A}" presName="parentText" presStyleLbl="node1" presStyleIdx="0" presStyleCnt="3">
        <dgm:presLayoutVars>
          <dgm:chMax val="0"/>
          <dgm:bulletEnabled val="1"/>
        </dgm:presLayoutVars>
      </dgm:prSet>
      <dgm:spPr/>
      <dgm:t>
        <a:bodyPr/>
        <a:lstStyle/>
        <a:p>
          <a:endParaRPr lang="en-US"/>
        </a:p>
      </dgm:t>
    </dgm:pt>
    <dgm:pt modelId="{C231B8DA-9516-A344-AB9E-F82F1018FE3B}" type="pres">
      <dgm:prSet presAssocID="{F1713C40-1D98-EF4B-B10A-90D7323F6D7A}" presName="negativeSpace" presStyleCnt="0"/>
      <dgm:spPr/>
    </dgm:pt>
    <dgm:pt modelId="{4B64CF8C-AEF5-1C40-938E-554649121D85}" type="pres">
      <dgm:prSet presAssocID="{F1713C40-1D98-EF4B-B10A-90D7323F6D7A}" presName="childText" presStyleLbl="conFgAcc1" presStyleIdx="0" presStyleCnt="3">
        <dgm:presLayoutVars>
          <dgm:bulletEnabled val="1"/>
        </dgm:presLayoutVars>
      </dgm:prSet>
      <dgm:spPr/>
      <dgm:t>
        <a:bodyPr/>
        <a:lstStyle/>
        <a:p>
          <a:endParaRPr lang="en-US"/>
        </a:p>
      </dgm:t>
    </dgm:pt>
    <dgm:pt modelId="{E64FCB61-5C27-EF49-B330-4F0D650DD367}" type="pres">
      <dgm:prSet presAssocID="{77C38433-9DB0-904F-8813-6F0F89751AC3}" presName="spaceBetweenRectangles" presStyleCnt="0"/>
      <dgm:spPr/>
    </dgm:pt>
    <dgm:pt modelId="{F1D0A921-F995-F348-BA07-DB7C09760957}" type="pres">
      <dgm:prSet presAssocID="{13E17776-7B51-C44C-A225-C7CD5B320419}" presName="parentLin" presStyleCnt="0"/>
      <dgm:spPr/>
    </dgm:pt>
    <dgm:pt modelId="{14E180A3-8CE1-2E44-92F8-54914C596A5D}" type="pres">
      <dgm:prSet presAssocID="{13E17776-7B51-C44C-A225-C7CD5B320419}" presName="parentLeftMargin" presStyleLbl="node1" presStyleIdx="0" presStyleCnt="3"/>
      <dgm:spPr/>
      <dgm:t>
        <a:bodyPr/>
        <a:lstStyle/>
        <a:p>
          <a:endParaRPr lang="en-US"/>
        </a:p>
      </dgm:t>
    </dgm:pt>
    <dgm:pt modelId="{B702A569-49BB-7A48-9E00-49C4DDD5BA0E}" type="pres">
      <dgm:prSet presAssocID="{13E17776-7B51-C44C-A225-C7CD5B320419}" presName="parentText" presStyleLbl="node1" presStyleIdx="1" presStyleCnt="3">
        <dgm:presLayoutVars>
          <dgm:chMax val="0"/>
          <dgm:bulletEnabled val="1"/>
        </dgm:presLayoutVars>
      </dgm:prSet>
      <dgm:spPr/>
      <dgm:t>
        <a:bodyPr/>
        <a:lstStyle/>
        <a:p>
          <a:endParaRPr lang="en-US"/>
        </a:p>
      </dgm:t>
    </dgm:pt>
    <dgm:pt modelId="{02D709EC-E21B-C446-A6D6-D29500FF790D}" type="pres">
      <dgm:prSet presAssocID="{13E17776-7B51-C44C-A225-C7CD5B320419}" presName="negativeSpace" presStyleCnt="0"/>
      <dgm:spPr/>
    </dgm:pt>
    <dgm:pt modelId="{58362677-D2BB-4F46-B913-B549EE02B3A0}" type="pres">
      <dgm:prSet presAssocID="{13E17776-7B51-C44C-A225-C7CD5B320419}" presName="childText" presStyleLbl="conFgAcc1" presStyleIdx="1" presStyleCnt="3">
        <dgm:presLayoutVars>
          <dgm:bulletEnabled val="1"/>
        </dgm:presLayoutVars>
      </dgm:prSet>
      <dgm:spPr/>
      <dgm:t>
        <a:bodyPr/>
        <a:lstStyle/>
        <a:p>
          <a:endParaRPr lang="en-US"/>
        </a:p>
      </dgm:t>
    </dgm:pt>
    <dgm:pt modelId="{14DD7C02-B0AC-7A45-81A4-046B55B743ED}" type="pres">
      <dgm:prSet presAssocID="{4785D466-875C-3C48-BEC2-48292640390D}" presName="spaceBetweenRectangles" presStyleCnt="0"/>
      <dgm:spPr/>
    </dgm:pt>
    <dgm:pt modelId="{A9F50E82-3A34-FD42-A714-B44D63099FD1}" type="pres">
      <dgm:prSet presAssocID="{7FD65F3E-6FA0-B941-8A23-A08B085B1DAD}" presName="parentLin" presStyleCnt="0"/>
      <dgm:spPr/>
    </dgm:pt>
    <dgm:pt modelId="{A860E82C-4BC6-A448-9431-76556A9B7711}" type="pres">
      <dgm:prSet presAssocID="{7FD65F3E-6FA0-B941-8A23-A08B085B1DAD}" presName="parentLeftMargin" presStyleLbl="node1" presStyleIdx="1" presStyleCnt="3"/>
      <dgm:spPr/>
      <dgm:t>
        <a:bodyPr/>
        <a:lstStyle/>
        <a:p>
          <a:endParaRPr lang="en-US"/>
        </a:p>
      </dgm:t>
    </dgm:pt>
    <dgm:pt modelId="{AAF95E49-91DE-DC4C-8B5C-516D22D7A9AC}" type="pres">
      <dgm:prSet presAssocID="{7FD65F3E-6FA0-B941-8A23-A08B085B1DAD}" presName="parentText" presStyleLbl="node1" presStyleIdx="2" presStyleCnt="3">
        <dgm:presLayoutVars>
          <dgm:chMax val="0"/>
          <dgm:bulletEnabled val="1"/>
        </dgm:presLayoutVars>
      </dgm:prSet>
      <dgm:spPr/>
      <dgm:t>
        <a:bodyPr/>
        <a:lstStyle/>
        <a:p>
          <a:endParaRPr lang="en-US"/>
        </a:p>
      </dgm:t>
    </dgm:pt>
    <dgm:pt modelId="{4C8B1107-7D6D-2244-AAD8-12A7BD8F672F}" type="pres">
      <dgm:prSet presAssocID="{7FD65F3E-6FA0-B941-8A23-A08B085B1DAD}" presName="negativeSpace" presStyleCnt="0"/>
      <dgm:spPr/>
    </dgm:pt>
    <dgm:pt modelId="{BB3A426B-E1BB-F34E-B191-1144BF940745}" type="pres">
      <dgm:prSet presAssocID="{7FD65F3E-6FA0-B941-8A23-A08B085B1DAD}" presName="childText" presStyleLbl="conFgAcc1" presStyleIdx="2" presStyleCnt="3">
        <dgm:presLayoutVars>
          <dgm:bulletEnabled val="1"/>
        </dgm:presLayoutVars>
      </dgm:prSet>
      <dgm:spPr/>
      <dgm:t>
        <a:bodyPr/>
        <a:lstStyle/>
        <a:p>
          <a:endParaRPr lang="en-US"/>
        </a:p>
      </dgm:t>
    </dgm:pt>
  </dgm:ptLst>
  <dgm:cxnLst>
    <dgm:cxn modelId="{8C3F271A-2C60-1545-82BE-B5D600AC4903}" srcId="{F1713C40-1D98-EF4B-B10A-90D7323F6D7A}" destId="{C1788CAB-FCA8-0042-BA32-CB5583F85EA6}" srcOrd="2" destOrd="0" parTransId="{11E312D1-35B4-924F-96C0-2ABC6C69CB4D}" sibTransId="{2C55D17F-59C8-4447-B67A-E83D437DF108}"/>
    <dgm:cxn modelId="{577D9AAB-E666-A64A-AE53-EE2FBFBF20F5}" srcId="{13E17776-7B51-C44C-A225-C7CD5B320419}" destId="{41B3081A-8F33-114B-8533-80DFB4316C2D}" srcOrd="1" destOrd="0" parTransId="{89B05FCC-448D-CD4E-A138-45132D8D323E}" sibTransId="{BEA36ED6-2707-D14E-90B4-12F42EE63900}"/>
    <dgm:cxn modelId="{AD002251-9215-DC49-A794-FDC8B68FCD27}" type="presOf" srcId="{65A65F1A-FB98-AE40-B531-FBD27F51BA0E}" destId="{58362677-D2BB-4F46-B913-B549EE02B3A0}" srcOrd="0" destOrd="0" presId="urn:microsoft.com/office/officeart/2005/8/layout/list1"/>
    <dgm:cxn modelId="{C851A0EE-8138-8042-A96C-D8395DFB2F1D}" srcId="{F1713C40-1D98-EF4B-B10A-90D7323F6D7A}" destId="{757B85CC-4315-4548-9277-FFA37F4EA5E1}" srcOrd="3" destOrd="0" parTransId="{29D5613F-BAB2-C54F-99AA-7302FAB630E6}" sibTransId="{5095C35F-07E7-2445-96DA-DA8410C5E9B6}"/>
    <dgm:cxn modelId="{E585F92B-A1EE-8A48-B161-B47AEFE9B9E2}" srcId="{7FD65F3E-6FA0-B941-8A23-A08B085B1DAD}" destId="{7276761A-63EC-594C-841F-1D0AC506E044}" srcOrd="1" destOrd="0" parTransId="{5E1EF7A5-8B47-B14E-9B7A-8F996E0DB9DA}" sibTransId="{F172C7CA-927C-734C-BEC4-1FDE4053D2D4}"/>
    <dgm:cxn modelId="{D57E9A75-B3CE-164E-8CF0-537D3F4CCD64}" srcId="{13E17776-7B51-C44C-A225-C7CD5B320419}" destId="{57B534AC-2D06-6441-9351-6533E536B573}" srcOrd="3" destOrd="0" parTransId="{63F0C8F3-A5DB-B345-8FA1-E214F97E7859}" sibTransId="{9151FF29-F9A3-B94A-AF38-F2725FD4F6B0}"/>
    <dgm:cxn modelId="{5F2C4C7D-770F-EB4C-BE34-AFF6615F896F}" srcId="{13E17776-7B51-C44C-A225-C7CD5B320419}" destId="{3B70831F-6400-AB4A-A1FF-1BC166A1075B}" srcOrd="2" destOrd="0" parTransId="{F7759688-F974-9943-A545-D06AAE4F827A}" sibTransId="{91284B73-DC5A-8C4C-987B-C43085C12AFC}"/>
    <dgm:cxn modelId="{7DE397DF-0BD7-934B-A5D0-16489E1CA38F}" type="presOf" srcId="{3B70831F-6400-AB4A-A1FF-1BC166A1075B}" destId="{58362677-D2BB-4F46-B913-B549EE02B3A0}" srcOrd="0" destOrd="2" presId="urn:microsoft.com/office/officeart/2005/8/layout/list1"/>
    <dgm:cxn modelId="{D2B8D239-652B-4D4C-A423-C7858233E64E}" type="presOf" srcId="{6B08FE55-D9D6-6C43-827E-EF34292D36CB}" destId="{ECC510BB-E0D6-7B47-B5DA-57715D07C0AC}" srcOrd="0" destOrd="0" presId="urn:microsoft.com/office/officeart/2005/8/layout/list1"/>
    <dgm:cxn modelId="{3F8796EB-51E6-FF44-81FF-83E9093878B3}" srcId="{6B08FE55-D9D6-6C43-827E-EF34292D36CB}" destId="{F1713C40-1D98-EF4B-B10A-90D7323F6D7A}" srcOrd="0" destOrd="0" parTransId="{1B869BD0-0641-6F4B-9873-5AD693AFC1F1}" sibTransId="{77C38433-9DB0-904F-8813-6F0F89751AC3}"/>
    <dgm:cxn modelId="{EE412DD6-1E91-D14F-A01C-078B4C44E028}" type="presOf" srcId="{424A6823-1ADD-F44D-BE8E-82218EF6F0E5}" destId="{4B64CF8C-AEF5-1C40-938E-554649121D85}" srcOrd="0" destOrd="0" presId="urn:microsoft.com/office/officeart/2005/8/layout/list1"/>
    <dgm:cxn modelId="{76328F19-8B6F-4F48-9FBD-857D8BC28C93}" type="presOf" srcId="{7276761A-63EC-594C-841F-1D0AC506E044}" destId="{BB3A426B-E1BB-F34E-B191-1144BF940745}" srcOrd="0" destOrd="1" presId="urn:microsoft.com/office/officeart/2005/8/layout/list1"/>
    <dgm:cxn modelId="{1802F184-CDCC-4149-9D9B-E94CF324E3AE}" type="presOf" srcId="{6BB7E911-C3BF-D943-A1F7-0E9F916076E6}" destId="{4B64CF8C-AEF5-1C40-938E-554649121D85}" srcOrd="0" destOrd="1" presId="urn:microsoft.com/office/officeart/2005/8/layout/list1"/>
    <dgm:cxn modelId="{AC074B17-0413-D54B-9A28-ECB7B41B4DDA}" type="presOf" srcId="{13E17776-7B51-C44C-A225-C7CD5B320419}" destId="{14E180A3-8CE1-2E44-92F8-54914C596A5D}" srcOrd="0" destOrd="0" presId="urn:microsoft.com/office/officeart/2005/8/layout/list1"/>
    <dgm:cxn modelId="{282CE299-ADED-B040-A9DD-E242CD897C54}" type="presOf" srcId="{757B85CC-4315-4548-9277-FFA37F4EA5E1}" destId="{4B64CF8C-AEF5-1C40-938E-554649121D85}" srcOrd="0" destOrd="3" presId="urn:microsoft.com/office/officeart/2005/8/layout/list1"/>
    <dgm:cxn modelId="{F3E1D6D2-2160-344D-9095-8961C33EF0B1}" srcId="{7FD65F3E-6FA0-B941-8A23-A08B085B1DAD}" destId="{788F9FC1-418A-244A-8FCD-4C7986E090AD}" srcOrd="0" destOrd="0" parTransId="{E6036777-1502-224A-80E2-C932D81AA79F}" sibTransId="{E2FB2ED8-4F54-D74D-AF9E-0D943F9364C9}"/>
    <dgm:cxn modelId="{B9EC905A-E0E3-4C4E-9AF6-26DCC55B22D3}" type="presOf" srcId="{7FD65F3E-6FA0-B941-8A23-A08B085B1DAD}" destId="{A860E82C-4BC6-A448-9431-76556A9B7711}" srcOrd="0" destOrd="0" presId="urn:microsoft.com/office/officeart/2005/8/layout/list1"/>
    <dgm:cxn modelId="{B0059B7E-2E91-014B-AD44-AFE5245F724B}" type="presOf" srcId="{41B3081A-8F33-114B-8533-80DFB4316C2D}" destId="{58362677-D2BB-4F46-B913-B549EE02B3A0}" srcOrd="0" destOrd="1" presId="urn:microsoft.com/office/officeart/2005/8/layout/list1"/>
    <dgm:cxn modelId="{3B372B98-37CB-6F46-B92B-DA0087DAFC37}" type="presOf" srcId="{13E17776-7B51-C44C-A225-C7CD5B320419}" destId="{B702A569-49BB-7A48-9E00-49C4DDD5BA0E}" srcOrd="1" destOrd="0" presId="urn:microsoft.com/office/officeart/2005/8/layout/list1"/>
    <dgm:cxn modelId="{8518D92F-6129-8444-BF21-0BE8B7BEF26C}" type="presOf" srcId="{788F9FC1-418A-244A-8FCD-4C7986E090AD}" destId="{BB3A426B-E1BB-F34E-B191-1144BF940745}" srcOrd="0" destOrd="0" presId="urn:microsoft.com/office/officeart/2005/8/layout/list1"/>
    <dgm:cxn modelId="{95CFDF9E-694F-5F4D-B0A3-CB4E535CE323}" type="presOf" srcId="{F1713C40-1D98-EF4B-B10A-90D7323F6D7A}" destId="{03BD140D-547C-2F44-B4CE-338512948C94}" srcOrd="1" destOrd="0" presId="urn:microsoft.com/office/officeart/2005/8/layout/list1"/>
    <dgm:cxn modelId="{95FEFD97-2A3B-AD4A-8273-331AC471BA06}" type="presOf" srcId="{F1713C40-1D98-EF4B-B10A-90D7323F6D7A}" destId="{1F095B67-17CF-BC43-BE9B-D9771FB5611F}" srcOrd="0" destOrd="0" presId="urn:microsoft.com/office/officeart/2005/8/layout/list1"/>
    <dgm:cxn modelId="{A0A4CA3B-2295-6F42-8D9E-CDF5FD456104}" srcId="{6B08FE55-D9D6-6C43-827E-EF34292D36CB}" destId="{13E17776-7B51-C44C-A225-C7CD5B320419}" srcOrd="1" destOrd="0" parTransId="{C2C85144-DFA9-6E44-9313-E293D01D07DD}" sibTransId="{4785D466-875C-3C48-BEC2-48292640390D}"/>
    <dgm:cxn modelId="{6C966787-451F-B145-B0FB-2AE201284CB1}" type="presOf" srcId="{C1788CAB-FCA8-0042-BA32-CB5583F85EA6}" destId="{4B64CF8C-AEF5-1C40-938E-554649121D85}" srcOrd="0" destOrd="2" presId="urn:microsoft.com/office/officeart/2005/8/layout/list1"/>
    <dgm:cxn modelId="{2E1DC3D2-C856-D949-8723-748E3A84064E}" type="presOf" srcId="{7FD65F3E-6FA0-B941-8A23-A08B085B1DAD}" destId="{AAF95E49-91DE-DC4C-8B5C-516D22D7A9AC}" srcOrd="1" destOrd="0" presId="urn:microsoft.com/office/officeart/2005/8/layout/list1"/>
    <dgm:cxn modelId="{8EC25671-CC3A-FE44-89A0-B003F7DC10F9}" type="presOf" srcId="{57B534AC-2D06-6441-9351-6533E536B573}" destId="{58362677-D2BB-4F46-B913-B549EE02B3A0}" srcOrd="0" destOrd="3" presId="urn:microsoft.com/office/officeart/2005/8/layout/list1"/>
    <dgm:cxn modelId="{29789430-9D6F-0848-A387-CC11CFC8ACBD}" srcId="{6B08FE55-D9D6-6C43-827E-EF34292D36CB}" destId="{7FD65F3E-6FA0-B941-8A23-A08B085B1DAD}" srcOrd="2" destOrd="0" parTransId="{EE891C44-6AB5-4C42-9780-C2B9329AD8BB}" sibTransId="{18FC33F2-27B0-CA49-BCAF-12AE5D1CFF05}"/>
    <dgm:cxn modelId="{248315E5-AF97-E548-8D16-02EF7730F288}" srcId="{F1713C40-1D98-EF4B-B10A-90D7323F6D7A}" destId="{424A6823-1ADD-F44D-BE8E-82218EF6F0E5}" srcOrd="0" destOrd="0" parTransId="{F4EB29A9-D709-7D49-B329-949A707FF27A}" sibTransId="{62457FA4-62B5-1648-961F-FB40E1EEBE13}"/>
    <dgm:cxn modelId="{1850B3B3-BBF4-9849-B2B7-4A85AADCE672}" srcId="{13E17776-7B51-C44C-A225-C7CD5B320419}" destId="{65A65F1A-FB98-AE40-B531-FBD27F51BA0E}" srcOrd="0" destOrd="0" parTransId="{6FDC37C3-86E2-9A42-80ED-16201AF46A68}" sibTransId="{8D5F9AB1-0124-2F49-9A1F-3B462633CA15}"/>
    <dgm:cxn modelId="{3AFCA664-FEEB-C047-B3BA-9B081469FFF5}" srcId="{F1713C40-1D98-EF4B-B10A-90D7323F6D7A}" destId="{6BB7E911-C3BF-D943-A1F7-0E9F916076E6}" srcOrd="1" destOrd="0" parTransId="{2BC5DD5D-E011-A941-9129-32A2EF5A31C6}" sibTransId="{8531795B-CDFD-0B48-B355-6C53E6F40764}"/>
    <dgm:cxn modelId="{5DCF13F7-360E-5648-B811-9424FB81C8EA}" type="presParOf" srcId="{ECC510BB-E0D6-7B47-B5DA-57715D07C0AC}" destId="{CDB7C904-BF1A-4047-B3F9-FFEDFD99D8B2}" srcOrd="0" destOrd="0" presId="urn:microsoft.com/office/officeart/2005/8/layout/list1"/>
    <dgm:cxn modelId="{DB58C3BB-3E45-BC46-B9F9-329DE3DB9289}" type="presParOf" srcId="{CDB7C904-BF1A-4047-B3F9-FFEDFD99D8B2}" destId="{1F095B67-17CF-BC43-BE9B-D9771FB5611F}" srcOrd="0" destOrd="0" presId="urn:microsoft.com/office/officeart/2005/8/layout/list1"/>
    <dgm:cxn modelId="{A946CBF7-64A9-D640-ABBF-707D012E6FAC}" type="presParOf" srcId="{CDB7C904-BF1A-4047-B3F9-FFEDFD99D8B2}" destId="{03BD140D-547C-2F44-B4CE-338512948C94}" srcOrd="1" destOrd="0" presId="urn:microsoft.com/office/officeart/2005/8/layout/list1"/>
    <dgm:cxn modelId="{BF3C2252-73FE-B24F-B4FF-488E60205DE2}" type="presParOf" srcId="{ECC510BB-E0D6-7B47-B5DA-57715D07C0AC}" destId="{C231B8DA-9516-A344-AB9E-F82F1018FE3B}" srcOrd="1" destOrd="0" presId="urn:microsoft.com/office/officeart/2005/8/layout/list1"/>
    <dgm:cxn modelId="{4895F997-DE40-3C48-B7C9-A9692ACA0459}" type="presParOf" srcId="{ECC510BB-E0D6-7B47-B5DA-57715D07C0AC}" destId="{4B64CF8C-AEF5-1C40-938E-554649121D85}" srcOrd="2" destOrd="0" presId="urn:microsoft.com/office/officeart/2005/8/layout/list1"/>
    <dgm:cxn modelId="{52AE1F8B-9689-3849-99FB-3E58D7FC6D2B}" type="presParOf" srcId="{ECC510BB-E0D6-7B47-B5DA-57715D07C0AC}" destId="{E64FCB61-5C27-EF49-B330-4F0D650DD367}" srcOrd="3" destOrd="0" presId="urn:microsoft.com/office/officeart/2005/8/layout/list1"/>
    <dgm:cxn modelId="{3DD7FCE1-5452-9E43-BE5C-1AED73C7BCEB}" type="presParOf" srcId="{ECC510BB-E0D6-7B47-B5DA-57715D07C0AC}" destId="{F1D0A921-F995-F348-BA07-DB7C09760957}" srcOrd="4" destOrd="0" presId="urn:microsoft.com/office/officeart/2005/8/layout/list1"/>
    <dgm:cxn modelId="{A95FC46F-C62E-7C40-AB43-40BAA5E13139}" type="presParOf" srcId="{F1D0A921-F995-F348-BA07-DB7C09760957}" destId="{14E180A3-8CE1-2E44-92F8-54914C596A5D}" srcOrd="0" destOrd="0" presId="urn:microsoft.com/office/officeart/2005/8/layout/list1"/>
    <dgm:cxn modelId="{01971D24-FFB6-8146-95FA-D89B0C53A8A3}" type="presParOf" srcId="{F1D0A921-F995-F348-BA07-DB7C09760957}" destId="{B702A569-49BB-7A48-9E00-49C4DDD5BA0E}" srcOrd="1" destOrd="0" presId="urn:microsoft.com/office/officeart/2005/8/layout/list1"/>
    <dgm:cxn modelId="{24DE8BBC-638E-6A47-931D-5C6B2C202D69}" type="presParOf" srcId="{ECC510BB-E0D6-7B47-B5DA-57715D07C0AC}" destId="{02D709EC-E21B-C446-A6D6-D29500FF790D}" srcOrd="5" destOrd="0" presId="urn:microsoft.com/office/officeart/2005/8/layout/list1"/>
    <dgm:cxn modelId="{FBF30062-BFD4-D842-8209-413ED637D289}" type="presParOf" srcId="{ECC510BB-E0D6-7B47-B5DA-57715D07C0AC}" destId="{58362677-D2BB-4F46-B913-B549EE02B3A0}" srcOrd="6" destOrd="0" presId="urn:microsoft.com/office/officeart/2005/8/layout/list1"/>
    <dgm:cxn modelId="{25081518-DE2A-5C4B-950A-CB689B93CE84}" type="presParOf" srcId="{ECC510BB-E0D6-7B47-B5DA-57715D07C0AC}" destId="{14DD7C02-B0AC-7A45-81A4-046B55B743ED}" srcOrd="7" destOrd="0" presId="urn:microsoft.com/office/officeart/2005/8/layout/list1"/>
    <dgm:cxn modelId="{6928E6EC-54D4-CF40-AE88-21BDD7D625DE}" type="presParOf" srcId="{ECC510BB-E0D6-7B47-B5DA-57715D07C0AC}" destId="{A9F50E82-3A34-FD42-A714-B44D63099FD1}" srcOrd="8" destOrd="0" presId="urn:microsoft.com/office/officeart/2005/8/layout/list1"/>
    <dgm:cxn modelId="{BBDE9243-C0D3-0E43-A266-A41E249E48B9}" type="presParOf" srcId="{A9F50E82-3A34-FD42-A714-B44D63099FD1}" destId="{A860E82C-4BC6-A448-9431-76556A9B7711}" srcOrd="0" destOrd="0" presId="urn:microsoft.com/office/officeart/2005/8/layout/list1"/>
    <dgm:cxn modelId="{21E9D23A-143F-E445-97C0-8390644F646E}" type="presParOf" srcId="{A9F50E82-3A34-FD42-A714-B44D63099FD1}" destId="{AAF95E49-91DE-DC4C-8B5C-516D22D7A9AC}" srcOrd="1" destOrd="0" presId="urn:microsoft.com/office/officeart/2005/8/layout/list1"/>
    <dgm:cxn modelId="{1627C478-E5D9-0E42-95F0-8B03B7B7C0D7}" type="presParOf" srcId="{ECC510BB-E0D6-7B47-B5DA-57715D07C0AC}" destId="{4C8B1107-7D6D-2244-AAD8-12A7BD8F672F}" srcOrd="9" destOrd="0" presId="urn:microsoft.com/office/officeart/2005/8/layout/list1"/>
    <dgm:cxn modelId="{61EDEC75-A79E-124B-A8F5-131826ABE8A9}" type="presParOf" srcId="{ECC510BB-E0D6-7B47-B5DA-57715D07C0AC}" destId="{BB3A426B-E1BB-F34E-B191-1144BF94074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6A5D5F-A789-764E-9B27-FBCAAC3DAC79}" type="doc">
      <dgm:prSet loTypeId="urn:microsoft.com/office/officeart/2005/8/layout/cycle6" loCatId="" qsTypeId="urn:microsoft.com/office/officeart/2005/8/quickstyle/simple1" qsCatId="simple" csTypeId="urn:microsoft.com/office/officeart/2005/8/colors/colorful4" csCatId="colorful" phldr="1"/>
      <dgm:spPr/>
      <dgm:t>
        <a:bodyPr/>
        <a:lstStyle/>
        <a:p>
          <a:endParaRPr lang="en-US"/>
        </a:p>
      </dgm:t>
    </dgm:pt>
    <dgm:pt modelId="{E2B4DEA3-9013-F54A-97B9-247DA1E7516C}">
      <dgm:prSet phldrT="[Text]"/>
      <dgm:spPr/>
      <dgm:t>
        <a:bodyPr/>
        <a:lstStyle/>
        <a:p>
          <a:r>
            <a:rPr lang="en-US" dirty="0"/>
            <a:t>Assessments</a:t>
          </a:r>
        </a:p>
      </dgm:t>
    </dgm:pt>
    <dgm:pt modelId="{F0E6C2F5-FC59-8747-8B90-2CFAEFC8562B}" type="parTrans" cxnId="{F9A38B49-A426-4843-93D9-BCE43328CE42}">
      <dgm:prSet/>
      <dgm:spPr/>
      <dgm:t>
        <a:bodyPr/>
        <a:lstStyle/>
        <a:p>
          <a:endParaRPr lang="en-US"/>
        </a:p>
      </dgm:t>
    </dgm:pt>
    <dgm:pt modelId="{8AE2121E-D483-DB40-BCB0-2DB9AB245139}" type="sibTrans" cxnId="{F9A38B49-A426-4843-93D9-BCE43328CE42}">
      <dgm:prSet/>
      <dgm:spPr/>
      <dgm:t>
        <a:bodyPr/>
        <a:lstStyle/>
        <a:p>
          <a:endParaRPr lang="en-US"/>
        </a:p>
      </dgm:t>
    </dgm:pt>
    <dgm:pt modelId="{40F7447A-98EB-A845-AC0D-3C7C91AD793A}">
      <dgm:prSet/>
      <dgm:spPr/>
      <dgm:t>
        <a:bodyPr/>
        <a:lstStyle/>
        <a:p>
          <a:r>
            <a:rPr lang="en-US" dirty="0"/>
            <a:t>Student support</a:t>
          </a:r>
        </a:p>
      </dgm:t>
    </dgm:pt>
    <dgm:pt modelId="{2344CE9D-A6B8-1D4C-A9DC-D61064FB220D}" type="parTrans" cxnId="{16788B4D-EAC8-5249-AECE-3E9F3A1ED798}">
      <dgm:prSet/>
      <dgm:spPr/>
      <dgm:t>
        <a:bodyPr/>
        <a:lstStyle/>
        <a:p>
          <a:endParaRPr lang="en-US"/>
        </a:p>
      </dgm:t>
    </dgm:pt>
    <dgm:pt modelId="{20F25D7B-3CCC-384C-A8B8-6B8535FFC32D}" type="sibTrans" cxnId="{16788B4D-EAC8-5249-AECE-3E9F3A1ED798}">
      <dgm:prSet/>
      <dgm:spPr/>
      <dgm:t>
        <a:bodyPr/>
        <a:lstStyle/>
        <a:p>
          <a:endParaRPr lang="en-US"/>
        </a:p>
      </dgm:t>
    </dgm:pt>
    <dgm:pt modelId="{69687D83-AD76-674E-8CAB-E03525A32426}">
      <dgm:prSet/>
      <dgm:spPr/>
      <dgm:t>
        <a:bodyPr/>
        <a:lstStyle/>
        <a:p>
          <a:r>
            <a:rPr lang="en-US" dirty="0"/>
            <a:t>Learning activities</a:t>
          </a:r>
        </a:p>
      </dgm:t>
    </dgm:pt>
    <dgm:pt modelId="{2EC79599-85E6-2242-BF6B-520EE8DD5E4E}" type="parTrans" cxnId="{AEE8FE31-3D68-BC41-8CDA-9691FCDF2208}">
      <dgm:prSet/>
      <dgm:spPr/>
      <dgm:t>
        <a:bodyPr/>
        <a:lstStyle/>
        <a:p>
          <a:endParaRPr lang="en-US"/>
        </a:p>
      </dgm:t>
    </dgm:pt>
    <dgm:pt modelId="{4927B41A-8229-D74B-B63C-D94D5D7B8596}" type="sibTrans" cxnId="{AEE8FE31-3D68-BC41-8CDA-9691FCDF2208}">
      <dgm:prSet/>
      <dgm:spPr/>
      <dgm:t>
        <a:bodyPr/>
        <a:lstStyle/>
        <a:p>
          <a:endParaRPr lang="en-US"/>
        </a:p>
      </dgm:t>
    </dgm:pt>
    <dgm:pt modelId="{350F7A9E-87FF-DC43-A688-45DE24132747}">
      <dgm:prSet/>
      <dgm:spPr/>
      <dgm:t>
        <a:bodyPr/>
        <a:lstStyle/>
        <a:p>
          <a:r>
            <a:rPr lang="en-US" dirty="0"/>
            <a:t>Inclusion and belonging</a:t>
          </a:r>
        </a:p>
      </dgm:t>
    </dgm:pt>
    <dgm:pt modelId="{A02B857B-4A1F-8B47-81D5-A862FAE68137}" type="parTrans" cxnId="{A9E1023F-18A6-B34E-81DB-D9BDB1B1D7CE}">
      <dgm:prSet/>
      <dgm:spPr/>
      <dgm:t>
        <a:bodyPr/>
        <a:lstStyle/>
        <a:p>
          <a:endParaRPr lang="en-US"/>
        </a:p>
      </dgm:t>
    </dgm:pt>
    <dgm:pt modelId="{AF7CBE2E-3052-D244-8AF7-AF4D11472A80}" type="sibTrans" cxnId="{A9E1023F-18A6-B34E-81DB-D9BDB1B1D7CE}">
      <dgm:prSet/>
      <dgm:spPr/>
      <dgm:t>
        <a:bodyPr/>
        <a:lstStyle/>
        <a:p>
          <a:endParaRPr lang="en-US"/>
        </a:p>
      </dgm:t>
    </dgm:pt>
    <dgm:pt modelId="{57B57934-E674-A348-A3BC-ABF2FAB9476F}">
      <dgm:prSet/>
      <dgm:spPr/>
      <dgm:t>
        <a:bodyPr/>
        <a:lstStyle/>
        <a:p>
          <a:r>
            <a:rPr lang="en-US" dirty="0"/>
            <a:t>Discipline area</a:t>
          </a:r>
        </a:p>
      </dgm:t>
    </dgm:pt>
    <dgm:pt modelId="{1B914D1A-F9E2-A04F-BD9B-1F1561A1D907}" type="parTrans" cxnId="{0963C941-D82E-7F4C-983F-258766725391}">
      <dgm:prSet/>
      <dgm:spPr/>
      <dgm:t>
        <a:bodyPr/>
        <a:lstStyle/>
        <a:p>
          <a:endParaRPr lang="en-US"/>
        </a:p>
      </dgm:t>
    </dgm:pt>
    <dgm:pt modelId="{8F72CF8B-5BB7-FE41-8CC2-16E06275430D}" type="sibTrans" cxnId="{0963C941-D82E-7F4C-983F-258766725391}">
      <dgm:prSet/>
      <dgm:spPr/>
      <dgm:t>
        <a:bodyPr/>
        <a:lstStyle/>
        <a:p>
          <a:endParaRPr lang="en-US"/>
        </a:p>
      </dgm:t>
    </dgm:pt>
    <dgm:pt modelId="{CC21B11E-19EC-A047-A120-0B77B169FEC8}" type="pres">
      <dgm:prSet presAssocID="{E86A5D5F-A789-764E-9B27-FBCAAC3DAC79}" presName="cycle" presStyleCnt="0">
        <dgm:presLayoutVars>
          <dgm:dir/>
          <dgm:resizeHandles val="exact"/>
        </dgm:presLayoutVars>
      </dgm:prSet>
      <dgm:spPr/>
      <dgm:t>
        <a:bodyPr/>
        <a:lstStyle/>
        <a:p>
          <a:endParaRPr lang="en-US"/>
        </a:p>
      </dgm:t>
    </dgm:pt>
    <dgm:pt modelId="{E1E41E61-A65A-4E45-9C77-771B152F25D6}" type="pres">
      <dgm:prSet presAssocID="{E2B4DEA3-9013-F54A-97B9-247DA1E7516C}" presName="node" presStyleLbl="node1" presStyleIdx="0" presStyleCnt="5" custScaleX="123870" custScaleY="123870">
        <dgm:presLayoutVars>
          <dgm:bulletEnabled val="1"/>
        </dgm:presLayoutVars>
      </dgm:prSet>
      <dgm:spPr/>
      <dgm:t>
        <a:bodyPr/>
        <a:lstStyle/>
        <a:p>
          <a:endParaRPr lang="en-US"/>
        </a:p>
      </dgm:t>
    </dgm:pt>
    <dgm:pt modelId="{BF6DA272-BD30-4646-A67F-9565638EC454}" type="pres">
      <dgm:prSet presAssocID="{E2B4DEA3-9013-F54A-97B9-247DA1E7516C}" presName="spNode" presStyleCnt="0"/>
      <dgm:spPr/>
    </dgm:pt>
    <dgm:pt modelId="{698B36E5-0955-8549-89BC-EAE700B0BD28}" type="pres">
      <dgm:prSet presAssocID="{8AE2121E-D483-DB40-BCB0-2DB9AB245139}" presName="sibTrans" presStyleLbl="sibTrans1D1" presStyleIdx="0" presStyleCnt="5"/>
      <dgm:spPr/>
      <dgm:t>
        <a:bodyPr/>
        <a:lstStyle/>
        <a:p>
          <a:endParaRPr lang="en-US"/>
        </a:p>
      </dgm:t>
    </dgm:pt>
    <dgm:pt modelId="{F1BD86D2-68F0-1941-BB4C-F96D16B5E9EC}" type="pres">
      <dgm:prSet presAssocID="{40F7447A-98EB-A845-AC0D-3C7C91AD793A}" presName="node" presStyleLbl="node1" presStyleIdx="1" presStyleCnt="5" custScaleX="123870" custScaleY="123870">
        <dgm:presLayoutVars>
          <dgm:bulletEnabled val="1"/>
        </dgm:presLayoutVars>
      </dgm:prSet>
      <dgm:spPr/>
      <dgm:t>
        <a:bodyPr/>
        <a:lstStyle/>
        <a:p>
          <a:endParaRPr lang="en-US"/>
        </a:p>
      </dgm:t>
    </dgm:pt>
    <dgm:pt modelId="{93A76A4F-C237-2E44-A5ED-289B0EA21150}" type="pres">
      <dgm:prSet presAssocID="{40F7447A-98EB-A845-AC0D-3C7C91AD793A}" presName="spNode" presStyleCnt="0"/>
      <dgm:spPr/>
    </dgm:pt>
    <dgm:pt modelId="{8E9B559C-DE03-1C40-84B0-7E9A75E09DC0}" type="pres">
      <dgm:prSet presAssocID="{20F25D7B-3CCC-384C-A8B8-6B8535FFC32D}" presName="sibTrans" presStyleLbl="sibTrans1D1" presStyleIdx="1" presStyleCnt="5"/>
      <dgm:spPr/>
      <dgm:t>
        <a:bodyPr/>
        <a:lstStyle/>
        <a:p>
          <a:endParaRPr lang="en-US"/>
        </a:p>
      </dgm:t>
    </dgm:pt>
    <dgm:pt modelId="{176F36EB-CFFA-174F-A2C8-C38512408AAF}" type="pres">
      <dgm:prSet presAssocID="{69687D83-AD76-674E-8CAB-E03525A32426}" presName="node" presStyleLbl="node1" presStyleIdx="2" presStyleCnt="5" custScaleX="123870" custScaleY="123870">
        <dgm:presLayoutVars>
          <dgm:bulletEnabled val="1"/>
        </dgm:presLayoutVars>
      </dgm:prSet>
      <dgm:spPr/>
      <dgm:t>
        <a:bodyPr/>
        <a:lstStyle/>
        <a:p>
          <a:endParaRPr lang="en-US"/>
        </a:p>
      </dgm:t>
    </dgm:pt>
    <dgm:pt modelId="{5D33651B-3724-6145-A862-44CDF19FA1AF}" type="pres">
      <dgm:prSet presAssocID="{69687D83-AD76-674E-8CAB-E03525A32426}" presName="spNode" presStyleCnt="0"/>
      <dgm:spPr/>
    </dgm:pt>
    <dgm:pt modelId="{31A07A4B-319B-9C4B-8574-B00E170AAADD}" type="pres">
      <dgm:prSet presAssocID="{4927B41A-8229-D74B-B63C-D94D5D7B8596}" presName="sibTrans" presStyleLbl="sibTrans1D1" presStyleIdx="2" presStyleCnt="5"/>
      <dgm:spPr/>
      <dgm:t>
        <a:bodyPr/>
        <a:lstStyle/>
        <a:p>
          <a:endParaRPr lang="en-US"/>
        </a:p>
      </dgm:t>
    </dgm:pt>
    <dgm:pt modelId="{78841602-CA4A-144E-91A0-C00B5BCBBFA4}" type="pres">
      <dgm:prSet presAssocID="{350F7A9E-87FF-DC43-A688-45DE24132747}" presName="node" presStyleLbl="node1" presStyleIdx="3" presStyleCnt="5" custScaleX="123870" custScaleY="123870">
        <dgm:presLayoutVars>
          <dgm:bulletEnabled val="1"/>
        </dgm:presLayoutVars>
      </dgm:prSet>
      <dgm:spPr/>
      <dgm:t>
        <a:bodyPr/>
        <a:lstStyle/>
        <a:p>
          <a:endParaRPr lang="en-US"/>
        </a:p>
      </dgm:t>
    </dgm:pt>
    <dgm:pt modelId="{955AAC99-B34E-C34E-96D7-85D4E2464464}" type="pres">
      <dgm:prSet presAssocID="{350F7A9E-87FF-DC43-A688-45DE24132747}" presName="spNode" presStyleCnt="0"/>
      <dgm:spPr/>
    </dgm:pt>
    <dgm:pt modelId="{20BD39B2-7A0A-284E-BB67-8FC532DB5B5E}" type="pres">
      <dgm:prSet presAssocID="{AF7CBE2E-3052-D244-8AF7-AF4D11472A80}" presName="sibTrans" presStyleLbl="sibTrans1D1" presStyleIdx="3" presStyleCnt="5"/>
      <dgm:spPr/>
      <dgm:t>
        <a:bodyPr/>
        <a:lstStyle/>
        <a:p>
          <a:endParaRPr lang="en-US"/>
        </a:p>
      </dgm:t>
    </dgm:pt>
    <dgm:pt modelId="{18FEE3F1-77EA-A847-9D9F-18A2CD96446A}" type="pres">
      <dgm:prSet presAssocID="{57B57934-E674-A348-A3BC-ABF2FAB9476F}" presName="node" presStyleLbl="node1" presStyleIdx="4" presStyleCnt="5" custScaleX="123870" custScaleY="123870">
        <dgm:presLayoutVars>
          <dgm:bulletEnabled val="1"/>
        </dgm:presLayoutVars>
      </dgm:prSet>
      <dgm:spPr/>
      <dgm:t>
        <a:bodyPr/>
        <a:lstStyle/>
        <a:p>
          <a:endParaRPr lang="en-US"/>
        </a:p>
      </dgm:t>
    </dgm:pt>
    <dgm:pt modelId="{8043243A-AB8D-CD4C-8BF1-76C3A841B2E6}" type="pres">
      <dgm:prSet presAssocID="{57B57934-E674-A348-A3BC-ABF2FAB9476F}" presName="spNode" presStyleCnt="0"/>
      <dgm:spPr/>
    </dgm:pt>
    <dgm:pt modelId="{E4FD350C-4CEF-0743-B2FE-A7ED1F2669F3}" type="pres">
      <dgm:prSet presAssocID="{8F72CF8B-5BB7-FE41-8CC2-16E06275430D}" presName="sibTrans" presStyleLbl="sibTrans1D1" presStyleIdx="4" presStyleCnt="5"/>
      <dgm:spPr/>
      <dgm:t>
        <a:bodyPr/>
        <a:lstStyle/>
        <a:p>
          <a:endParaRPr lang="en-US"/>
        </a:p>
      </dgm:t>
    </dgm:pt>
  </dgm:ptLst>
  <dgm:cxnLst>
    <dgm:cxn modelId="{274664BF-36A7-EE46-BB39-16907853A144}" type="presOf" srcId="{20F25D7B-3CCC-384C-A8B8-6B8535FFC32D}" destId="{8E9B559C-DE03-1C40-84B0-7E9A75E09DC0}" srcOrd="0" destOrd="0" presId="urn:microsoft.com/office/officeart/2005/8/layout/cycle6"/>
    <dgm:cxn modelId="{F9A38B49-A426-4843-93D9-BCE43328CE42}" srcId="{E86A5D5F-A789-764E-9B27-FBCAAC3DAC79}" destId="{E2B4DEA3-9013-F54A-97B9-247DA1E7516C}" srcOrd="0" destOrd="0" parTransId="{F0E6C2F5-FC59-8747-8B90-2CFAEFC8562B}" sibTransId="{8AE2121E-D483-DB40-BCB0-2DB9AB245139}"/>
    <dgm:cxn modelId="{13A116A4-14B0-844E-AEB7-4B27C0202293}" type="presOf" srcId="{40F7447A-98EB-A845-AC0D-3C7C91AD793A}" destId="{F1BD86D2-68F0-1941-BB4C-F96D16B5E9EC}" srcOrd="0" destOrd="0" presId="urn:microsoft.com/office/officeart/2005/8/layout/cycle6"/>
    <dgm:cxn modelId="{E048DEEF-F636-AE4C-AD60-E70EC942B69F}" type="presOf" srcId="{350F7A9E-87FF-DC43-A688-45DE24132747}" destId="{78841602-CA4A-144E-91A0-C00B5BCBBFA4}" srcOrd="0" destOrd="0" presId="urn:microsoft.com/office/officeart/2005/8/layout/cycle6"/>
    <dgm:cxn modelId="{16788B4D-EAC8-5249-AECE-3E9F3A1ED798}" srcId="{E86A5D5F-A789-764E-9B27-FBCAAC3DAC79}" destId="{40F7447A-98EB-A845-AC0D-3C7C91AD793A}" srcOrd="1" destOrd="0" parTransId="{2344CE9D-A6B8-1D4C-A9DC-D61064FB220D}" sibTransId="{20F25D7B-3CCC-384C-A8B8-6B8535FFC32D}"/>
    <dgm:cxn modelId="{AEE8FE31-3D68-BC41-8CDA-9691FCDF2208}" srcId="{E86A5D5F-A789-764E-9B27-FBCAAC3DAC79}" destId="{69687D83-AD76-674E-8CAB-E03525A32426}" srcOrd="2" destOrd="0" parTransId="{2EC79599-85E6-2242-BF6B-520EE8DD5E4E}" sibTransId="{4927B41A-8229-D74B-B63C-D94D5D7B8596}"/>
    <dgm:cxn modelId="{973154D7-DEDA-5E43-B451-775B5829D013}" type="presOf" srcId="{57B57934-E674-A348-A3BC-ABF2FAB9476F}" destId="{18FEE3F1-77EA-A847-9D9F-18A2CD96446A}" srcOrd="0" destOrd="0" presId="urn:microsoft.com/office/officeart/2005/8/layout/cycle6"/>
    <dgm:cxn modelId="{FF5635C0-FEAF-E242-8641-290DEEC6E9A2}" type="presOf" srcId="{69687D83-AD76-674E-8CAB-E03525A32426}" destId="{176F36EB-CFFA-174F-A2C8-C38512408AAF}" srcOrd="0" destOrd="0" presId="urn:microsoft.com/office/officeart/2005/8/layout/cycle6"/>
    <dgm:cxn modelId="{826D4F63-AAC9-A541-A695-630116A92CBC}" type="presOf" srcId="{E2B4DEA3-9013-F54A-97B9-247DA1E7516C}" destId="{E1E41E61-A65A-4E45-9C77-771B152F25D6}" srcOrd="0" destOrd="0" presId="urn:microsoft.com/office/officeart/2005/8/layout/cycle6"/>
    <dgm:cxn modelId="{88E719C5-DDCF-9D4C-9FC1-94AC6F278D60}" type="presOf" srcId="{4927B41A-8229-D74B-B63C-D94D5D7B8596}" destId="{31A07A4B-319B-9C4B-8574-B00E170AAADD}" srcOrd="0" destOrd="0" presId="urn:microsoft.com/office/officeart/2005/8/layout/cycle6"/>
    <dgm:cxn modelId="{37C4E1DA-A1D8-7E44-8C44-8D4D05F6BC5A}" type="presOf" srcId="{E86A5D5F-A789-764E-9B27-FBCAAC3DAC79}" destId="{CC21B11E-19EC-A047-A120-0B77B169FEC8}" srcOrd="0" destOrd="0" presId="urn:microsoft.com/office/officeart/2005/8/layout/cycle6"/>
    <dgm:cxn modelId="{0963C941-D82E-7F4C-983F-258766725391}" srcId="{E86A5D5F-A789-764E-9B27-FBCAAC3DAC79}" destId="{57B57934-E674-A348-A3BC-ABF2FAB9476F}" srcOrd="4" destOrd="0" parTransId="{1B914D1A-F9E2-A04F-BD9B-1F1561A1D907}" sibTransId="{8F72CF8B-5BB7-FE41-8CC2-16E06275430D}"/>
    <dgm:cxn modelId="{FD3E3E81-8971-E445-93FD-D584F8A9BACF}" type="presOf" srcId="{8AE2121E-D483-DB40-BCB0-2DB9AB245139}" destId="{698B36E5-0955-8549-89BC-EAE700B0BD28}" srcOrd="0" destOrd="0" presId="urn:microsoft.com/office/officeart/2005/8/layout/cycle6"/>
    <dgm:cxn modelId="{A9E1023F-18A6-B34E-81DB-D9BDB1B1D7CE}" srcId="{E86A5D5F-A789-764E-9B27-FBCAAC3DAC79}" destId="{350F7A9E-87FF-DC43-A688-45DE24132747}" srcOrd="3" destOrd="0" parTransId="{A02B857B-4A1F-8B47-81D5-A862FAE68137}" sibTransId="{AF7CBE2E-3052-D244-8AF7-AF4D11472A80}"/>
    <dgm:cxn modelId="{3D49FD8C-B60D-DC41-BAA9-B1A753E3F479}" type="presOf" srcId="{8F72CF8B-5BB7-FE41-8CC2-16E06275430D}" destId="{E4FD350C-4CEF-0743-B2FE-A7ED1F2669F3}" srcOrd="0" destOrd="0" presId="urn:microsoft.com/office/officeart/2005/8/layout/cycle6"/>
    <dgm:cxn modelId="{57753F34-FD53-1541-9285-BE6B6F322E32}" type="presOf" srcId="{AF7CBE2E-3052-D244-8AF7-AF4D11472A80}" destId="{20BD39B2-7A0A-284E-BB67-8FC532DB5B5E}" srcOrd="0" destOrd="0" presId="urn:microsoft.com/office/officeart/2005/8/layout/cycle6"/>
    <dgm:cxn modelId="{989AD007-5DC9-C641-A84F-7BB7E7276A52}" type="presParOf" srcId="{CC21B11E-19EC-A047-A120-0B77B169FEC8}" destId="{E1E41E61-A65A-4E45-9C77-771B152F25D6}" srcOrd="0" destOrd="0" presId="urn:microsoft.com/office/officeart/2005/8/layout/cycle6"/>
    <dgm:cxn modelId="{27230BF7-CCAB-A749-8F47-320E1024762E}" type="presParOf" srcId="{CC21B11E-19EC-A047-A120-0B77B169FEC8}" destId="{BF6DA272-BD30-4646-A67F-9565638EC454}" srcOrd="1" destOrd="0" presId="urn:microsoft.com/office/officeart/2005/8/layout/cycle6"/>
    <dgm:cxn modelId="{8C5282F5-9A45-1047-826C-02482E3E500A}" type="presParOf" srcId="{CC21B11E-19EC-A047-A120-0B77B169FEC8}" destId="{698B36E5-0955-8549-89BC-EAE700B0BD28}" srcOrd="2" destOrd="0" presId="urn:microsoft.com/office/officeart/2005/8/layout/cycle6"/>
    <dgm:cxn modelId="{5C7BA676-BD37-5C4B-A6B2-E454B683E296}" type="presParOf" srcId="{CC21B11E-19EC-A047-A120-0B77B169FEC8}" destId="{F1BD86D2-68F0-1941-BB4C-F96D16B5E9EC}" srcOrd="3" destOrd="0" presId="urn:microsoft.com/office/officeart/2005/8/layout/cycle6"/>
    <dgm:cxn modelId="{DF7D9EFC-4E88-9E40-AB81-150DC667CD46}" type="presParOf" srcId="{CC21B11E-19EC-A047-A120-0B77B169FEC8}" destId="{93A76A4F-C237-2E44-A5ED-289B0EA21150}" srcOrd="4" destOrd="0" presId="urn:microsoft.com/office/officeart/2005/8/layout/cycle6"/>
    <dgm:cxn modelId="{F14902BA-087F-6841-ADDA-5A337D5D88C5}" type="presParOf" srcId="{CC21B11E-19EC-A047-A120-0B77B169FEC8}" destId="{8E9B559C-DE03-1C40-84B0-7E9A75E09DC0}" srcOrd="5" destOrd="0" presId="urn:microsoft.com/office/officeart/2005/8/layout/cycle6"/>
    <dgm:cxn modelId="{5BE18737-890B-A34B-9DFA-4F20642B1D5A}" type="presParOf" srcId="{CC21B11E-19EC-A047-A120-0B77B169FEC8}" destId="{176F36EB-CFFA-174F-A2C8-C38512408AAF}" srcOrd="6" destOrd="0" presId="urn:microsoft.com/office/officeart/2005/8/layout/cycle6"/>
    <dgm:cxn modelId="{6AE0087A-7121-EF46-87E1-AA46CB3723A3}" type="presParOf" srcId="{CC21B11E-19EC-A047-A120-0B77B169FEC8}" destId="{5D33651B-3724-6145-A862-44CDF19FA1AF}" srcOrd="7" destOrd="0" presId="urn:microsoft.com/office/officeart/2005/8/layout/cycle6"/>
    <dgm:cxn modelId="{C9123484-23C1-4141-A7DA-51D36A0B715D}" type="presParOf" srcId="{CC21B11E-19EC-A047-A120-0B77B169FEC8}" destId="{31A07A4B-319B-9C4B-8574-B00E170AAADD}" srcOrd="8" destOrd="0" presId="urn:microsoft.com/office/officeart/2005/8/layout/cycle6"/>
    <dgm:cxn modelId="{71A96771-FE97-3543-952A-E5478BDCBE0D}" type="presParOf" srcId="{CC21B11E-19EC-A047-A120-0B77B169FEC8}" destId="{78841602-CA4A-144E-91A0-C00B5BCBBFA4}" srcOrd="9" destOrd="0" presId="urn:microsoft.com/office/officeart/2005/8/layout/cycle6"/>
    <dgm:cxn modelId="{2B5728FD-0BC6-C643-8083-B785371964A2}" type="presParOf" srcId="{CC21B11E-19EC-A047-A120-0B77B169FEC8}" destId="{955AAC99-B34E-C34E-96D7-85D4E2464464}" srcOrd="10" destOrd="0" presId="urn:microsoft.com/office/officeart/2005/8/layout/cycle6"/>
    <dgm:cxn modelId="{DE8C11B9-516D-2547-B1BD-AD51DD229DB0}" type="presParOf" srcId="{CC21B11E-19EC-A047-A120-0B77B169FEC8}" destId="{20BD39B2-7A0A-284E-BB67-8FC532DB5B5E}" srcOrd="11" destOrd="0" presId="urn:microsoft.com/office/officeart/2005/8/layout/cycle6"/>
    <dgm:cxn modelId="{196CE595-5E00-0544-AFF1-67924337655A}" type="presParOf" srcId="{CC21B11E-19EC-A047-A120-0B77B169FEC8}" destId="{18FEE3F1-77EA-A847-9D9F-18A2CD96446A}" srcOrd="12" destOrd="0" presId="urn:microsoft.com/office/officeart/2005/8/layout/cycle6"/>
    <dgm:cxn modelId="{8ABB3A38-5975-504F-BABE-B7E62FD402F3}" type="presParOf" srcId="{CC21B11E-19EC-A047-A120-0B77B169FEC8}" destId="{8043243A-AB8D-CD4C-8BF1-76C3A841B2E6}" srcOrd="13" destOrd="0" presId="urn:microsoft.com/office/officeart/2005/8/layout/cycle6"/>
    <dgm:cxn modelId="{A568D6F0-40FE-2145-9936-1C3E9F96A050}" type="presParOf" srcId="{CC21B11E-19EC-A047-A120-0B77B169FEC8}" destId="{E4FD350C-4CEF-0743-B2FE-A7ED1F2669F3}"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4CF8C-AEF5-1C40-938E-554649121D85}">
      <dsp:nvSpPr>
        <dsp:cNvPr id="0" name=""/>
        <dsp:cNvSpPr/>
      </dsp:nvSpPr>
      <dsp:spPr>
        <a:xfrm>
          <a:off x="0" y="335201"/>
          <a:ext cx="8017309" cy="17199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2232" tIns="437388" rIns="622232"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Advocate for AI access and support on your campus</a:t>
          </a:r>
        </a:p>
        <a:p>
          <a:pPr marL="171450" lvl="1" indent="-171450" algn="l" defTabSz="800100">
            <a:lnSpc>
              <a:spcPct val="90000"/>
            </a:lnSpc>
            <a:spcBef>
              <a:spcPct val="0"/>
            </a:spcBef>
            <a:spcAft>
              <a:spcPct val="15000"/>
            </a:spcAft>
            <a:buChar char="••"/>
          </a:pPr>
          <a:r>
            <a:rPr lang="en-US" sz="1800" kern="1200" dirty="0"/>
            <a:t>Consider access and affordability when selecting tools</a:t>
          </a:r>
        </a:p>
        <a:p>
          <a:pPr marL="171450" lvl="1" indent="-171450" algn="l" defTabSz="800100">
            <a:lnSpc>
              <a:spcPct val="90000"/>
            </a:lnSpc>
            <a:spcBef>
              <a:spcPct val="0"/>
            </a:spcBef>
            <a:spcAft>
              <a:spcPct val="15000"/>
            </a:spcAft>
            <a:buChar char="••"/>
          </a:pPr>
          <a:r>
            <a:rPr lang="en-US" sz="1800" kern="1200" dirty="0"/>
            <a:t>Connect students to campus resources</a:t>
          </a:r>
        </a:p>
        <a:p>
          <a:pPr marL="171450" lvl="1" indent="-171450" algn="l" defTabSz="800100">
            <a:lnSpc>
              <a:spcPct val="90000"/>
            </a:lnSpc>
            <a:spcBef>
              <a:spcPct val="0"/>
            </a:spcBef>
            <a:spcAft>
              <a:spcPct val="15000"/>
            </a:spcAft>
            <a:buChar char="••"/>
          </a:pPr>
          <a:r>
            <a:rPr lang="en-US" sz="1800" kern="1200" dirty="0"/>
            <a:t>Integrate technology skill development into courses where possible</a:t>
          </a:r>
        </a:p>
      </dsp:txBody>
      <dsp:txXfrm>
        <a:off x="0" y="335201"/>
        <a:ext cx="8017309" cy="1719900"/>
      </dsp:txXfrm>
    </dsp:sp>
    <dsp:sp modelId="{03BD140D-547C-2F44-B4CE-338512948C94}">
      <dsp:nvSpPr>
        <dsp:cNvPr id="0" name=""/>
        <dsp:cNvSpPr/>
      </dsp:nvSpPr>
      <dsp:spPr>
        <a:xfrm>
          <a:off x="400865" y="25241"/>
          <a:ext cx="5612116" cy="61992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2125" tIns="0" rIns="212125" bIns="0" numCol="1" spcCol="1270" anchor="ctr" anchorCtr="0">
          <a:noAutofit/>
        </a:bodyPr>
        <a:lstStyle/>
        <a:p>
          <a:pPr lvl="0" algn="l" defTabSz="800100">
            <a:lnSpc>
              <a:spcPct val="90000"/>
            </a:lnSpc>
            <a:spcBef>
              <a:spcPct val="0"/>
            </a:spcBef>
            <a:spcAft>
              <a:spcPct val="35000"/>
            </a:spcAft>
          </a:pPr>
          <a:r>
            <a:rPr lang="en-US" sz="1800" kern="1200" dirty="0"/>
            <a:t>Digital inequity</a:t>
          </a:r>
        </a:p>
      </dsp:txBody>
      <dsp:txXfrm>
        <a:off x="431127" y="55503"/>
        <a:ext cx="5551592" cy="559396"/>
      </dsp:txXfrm>
    </dsp:sp>
    <dsp:sp modelId="{58362677-D2BB-4F46-B913-B549EE02B3A0}">
      <dsp:nvSpPr>
        <dsp:cNvPr id="0" name=""/>
        <dsp:cNvSpPr/>
      </dsp:nvSpPr>
      <dsp:spPr>
        <a:xfrm>
          <a:off x="0" y="2478462"/>
          <a:ext cx="8017309" cy="17199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2232" tIns="437388" rIns="622232"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Discuss these issues with students and colleagues</a:t>
          </a:r>
        </a:p>
        <a:p>
          <a:pPr marL="171450" lvl="1" indent="-171450" algn="l" defTabSz="800100">
            <a:lnSpc>
              <a:spcPct val="90000"/>
            </a:lnSpc>
            <a:spcBef>
              <a:spcPct val="0"/>
            </a:spcBef>
            <a:spcAft>
              <a:spcPct val="15000"/>
            </a:spcAft>
            <a:buChar char="••"/>
          </a:pPr>
          <a:r>
            <a:rPr lang="en-US" sz="1800" kern="1200" dirty="0"/>
            <a:t>Acknowledge climate anxiety and take a trauma-informed approach</a:t>
          </a:r>
        </a:p>
        <a:p>
          <a:pPr marL="171450" lvl="1" indent="-171450" algn="l" defTabSz="800100">
            <a:lnSpc>
              <a:spcPct val="90000"/>
            </a:lnSpc>
            <a:spcBef>
              <a:spcPct val="0"/>
            </a:spcBef>
            <a:spcAft>
              <a:spcPct val="15000"/>
            </a:spcAft>
            <a:buChar char="••"/>
          </a:pPr>
          <a:r>
            <a:rPr lang="en-US" sz="1800" kern="1200" dirty="0"/>
            <a:t>Focus on solutions for a positive future; counterbalance negativity bias</a:t>
          </a:r>
        </a:p>
        <a:p>
          <a:pPr marL="171450" lvl="1" indent="-171450" algn="l" defTabSz="800100">
            <a:lnSpc>
              <a:spcPct val="90000"/>
            </a:lnSpc>
            <a:spcBef>
              <a:spcPct val="0"/>
            </a:spcBef>
            <a:spcAft>
              <a:spcPct val="15000"/>
            </a:spcAft>
            <a:buChar char="••"/>
          </a:pPr>
          <a:r>
            <a:rPr lang="en-US" sz="1800" kern="1200" dirty="0"/>
            <a:t>Find and emphasize efficacy in a collective</a:t>
          </a:r>
        </a:p>
      </dsp:txBody>
      <dsp:txXfrm>
        <a:off x="0" y="2478462"/>
        <a:ext cx="8017309" cy="1719900"/>
      </dsp:txXfrm>
    </dsp:sp>
    <dsp:sp modelId="{B702A569-49BB-7A48-9E00-49C4DDD5BA0E}">
      <dsp:nvSpPr>
        <dsp:cNvPr id="0" name=""/>
        <dsp:cNvSpPr/>
      </dsp:nvSpPr>
      <dsp:spPr>
        <a:xfrm>
          <a:off x="400865" y="2168502"/>
          <a:ext cx="5612116" cy="619920"/>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2125" tIns="0" rIns="212125" bIns="0" numCol="1" spcCol="1270" anchor="ctr" anchorCtr="0">
          <a:noAutofit/>
        </a:bodyPr>
        <a:lstStyle/>
        <a:p>
          <a:pPr lvl="0" algn="l" defTabSz="800100">
            <a:lnSpc>
              <a:spcPct val="90000"/>
            </a:lnSpc>
            <a:spcBef>
              <a:spcPct val="0"/>
            </a:spcBef>
            <a:spcAft>
              <a:spcPct val="35000"/>
            </a:spcAft>
          </a:pPr>
          <a:r>
            <a:rPr lang="en-US" sz="1800" kern="1200" dirty="0"/>
            <a:t>Environmental impact*</a:t>
          </a:r>
        </a:p>
      </dsp:txBody>
      <dsp:txXfrm>
        <a:off x="431127" y="2198764"/>
        <a:ext cx="5551592" cy="559396"/>
      </dsp:txXfrm>
    </dsp:sp>
    <dsp:sp modelId="{BB3A426B-E1BB-F34E-B191-1144BF940745}">
      <dsp:nvSpPr>
        <dsp:cNvPr id="0" name=""/>
        <dsp:cNvSpPr/>
      </dsp:nvSpPr>
      <dsp:spPr>
        <a:xfrm>
          <a:off x="0" y="4621722"/>
          <a:ext cx="8017309" cy="11245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2232" tIns="437388" rIns="622232"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Model and teach how to identify and mitigate misinformation</a:t>
          </a:r>
        </a:p>
        <a:p>
          <a:pPr marL="171450" lvl="1" indent="-171450" algn="l" defTabSz="800100">
            <a:lnSpc>
              <a:spcPct val="90000"/>
            </a:lnSpc>
            <a:spcBef>
              <a:spcPct val="0"/>
            </a:spcBef>
            <a:spcAft>
              <a:spcPct val="15000"/>
            </a:spcAft>
            <a:buChar char="••"/>
          </a:pPr>
          <a:r>
            <a:rPr lang="en-US" sz="1800" kern="1200" dirty="0"/>
            <a:t>Model and teach digital media literacy</a:t>
          </a:r>
        </a:p>
      </dsp:txBody>
      <dsp:txXfrm>
        <a:off x="0" y="4621722"/>
        <a:ext cx="8017309" cy="1124550"/>
      </dsp:txXfrm>
    </dsp:sp>
    <dsp:sp modelId="{AAF95E49-91DE-DC4C-8B5C-516D22D7A9AC}">
      <dsp:nvSpPr>
        <dsp:cNvPr id="0" name=""/>
        <dsp:cNvSpPr/>
      </dsp:nvSpPr>
      <dsp:spPr>
        <a:xfrm>
          <a:off x="400865" y="4311762"/>
          <a:ext cx="5612116" cy="619920"/>
        </a:xfrm>
        <a:prstGeom prst="roundRect">
          <a:avLst/>
        </a:prstGeom>
        <a:solidFill>
          <a:schemeClr val="tx1">
            <a:lumMod val="85000"/>
            <a:lumOff val="1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2125" tIns="0" rIns="212125" bIns="0" numCol="1" spcCol="1270" anchor="ctr" anchorCtr="0">
          <a:noAutofit/>
        </a:bodyPr>
        <a:lstStyle/>
        <a:p>
          <a:pPr lvl="0" algn="l" defTabSz="800100">
            <a:lnSpc>
              <a:spcPct val="90000"/>
            </a:lnSpc>
            <a:spcBef>
              <a:spcPct val="0"/>
            </a:spcBef>
            <a:spcAft>
              <a:spcPct val="35000"/>
            </a:spcAft>
          </a:pPr>
          <a:r>
            <a:rPr lang="en-US" sz="1800" kern="1200" dirty="0"/>
            <a:t>Misinformation</a:t>
          </a:r>
        </a:p>
      </dsp:txBody>
      <dsp:txXfrm>
        <a:off x="431127" y="4342024"/>
        <a:ext cx="5551592"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41E61-A65A-4E45-9C77-771B152F25D6}">
      <dsp:nvSpPr>
        <dsp:cNvPr id="0" name=""/>
        <dsp:cNvSpPr/>
      </dsp:nvSpPr>
      <dsp:spPr>
        <a:xfrm>
          <a:off x="2170208" y="-70334"/>
          <a:ext cx="1598453" cy="1038994"/>
        </a:xfrm>
        <a:prstGeom prst="round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Assessments</a:t>
          </a:r>
        </a:p>
      </dsp:txBody>
      <dsp:txXfrm>
        <a:off x="2220928" y="-19614"/>
        <a:ext cx="1497013" cy="937554"/>
      </dsp:txXfrm>
    </dsp:sp>
    <dsp:sp modelId="{698B36E5-0955-8549-89BC-EAE700B0BD28}">
      <dsp:nvSpPr>
        <dsp:cNvPr id="0" name=""/>
        <dsp:cNvSpPr/>
      </dsp:nvSpPr>
      <dsp:spPr>
        <a:xfrm>
          <a:off x="1294616" y="449163"/>
          <a:ext cx="3349637" cy="3349637"/>
        </a:xfrm>
        <a:custGeom>
          <a:avLst/>
          <a:gdLst/>
          <a:ahLst/>
          <a:cxnLst/>
          <a:rect l="0" t="0" r="0" b="0"/>
          <a:pathLst>
            <a:path>
              <a:moveTo>
                <a:pt x="2479967" y="206230"/>
              </a:moveTo>
              <a:arcTo wR="1674818" hR="1674818" stAng="17924017" swAng="1366677"/>
            </a:path>
          </a:pathLst>
        </a:custGeom>
        <a:noFill/>
        <a:ln w="12700"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1BD86D2-68F0-1941-BB4C-F96D16B5E9EC}">
      <dsp:nvSpPr>
        <dsp:cNvPr id="0" name=""/>
        <dsp:cNvSpPr/>
      </dsp:nvSpPr>
      <dsp:spPr>
        <a:xfrm>
          <a:off x="3763055" y="1086937"/>
          <a:ext cx="1598453" cy="1038994"/>
        </a:xfrm>
        <a:prstGeom prst="roundRect">
          <a:avLst/>
        </a:prstGeom>
        <a:solidFill>
          <a:schemeClr val="accent4">
            <a:hueOff val="-3932125"/>
            <a:satOff val="-10492"/>
            <a:lumOff val="137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Student support</a:t>
          </a:r>
        </a:p>
      </dsp:txBody>
      <dsp:txXfrm>
        <a:off x="3813775" y="1137657"/>
        <a:ext cx="1497013" cy="937554"/>
      </dsp:txXfrm>
    </dsp:sp>
    <dsp:sp modelId="{8E9B559C-DE03-1C40-84B0-7E9A75E09DC0}">
      <dsp:nvSpPr>
        <dsp:cNvPr id="0" name=""/>
        <dsp:cNvSpPr/>
      </dsp:nvSpPr>
      <dsp:spPr>
        <a:xfrm>
          <a:off x="1294616" y="449163"/>
          <a:ext cx="3349637" cy="3349637"/>
        </a:xfrm>
        <a:custGeom>
          <a:avLst/>
          <a:gdLst/>
          <a:ahLst/>
          <a:cxnLst/>
          <a:rect l="0" t="0" r="0" b="0"/>
          <a:pathLst>
            <a:path>
              <a:moveTo>
                <a:pt x="3349603" y="1685397"/>
              </a:moveTo>
              <a:arcTo wR="1674818" hR="1674818" stAng="21714" swAng="1755954"/>
            </a:path>
          </a:pathLst>
        </a:custGeom>
        <a:noFill/>
        <a:ln w="12700" cap="rnd" cmpd="sng" algn="ctr">
          <a:solidFill>
            <a:schemeClr val="accent4">
              <a:hueOff val="-3932125"/>
              <a:satOff val="-10492"/>
              <a:lumOff val="1372"/>
              <a:alphaOff val="0"/>
            </a:schemeClr>
          </a:solidFill>
          <a:prstDash val="solid"/>
        </a:ln>
        <a:effectLst/>
      </dsp:spPr>
      <dsp:style>
        <a:lnRef idx="1">
          <a:scrgbClr r="0" g="0" b="0"/>
        </a:lnRef>
        <a:fillRef idx="0">
          <a:scrgbClr r="0" g="0" b="0"/>
        </a:fillRef>
        <a:effectRef idx="0">
          <a:scrgbClr r="0" g="0" b="0"/>
        </a:effectRef>
        <a:fontRef idx="minor"/>
      </dsp:style>
    </dsp:sp>
    <dsp:sp modelId="{176F36EB-CFFA-174F-A2C8-C38512408AAF}">
      <dsp:nvSpPr>
        <dsp:cNvPr id="0" name=""/>
        <dsp:cNvSpPr/>
      </dsp:nvSpPr>
      <dsp:spPr>
        <a:xfrm>
          <a:off x="3154641" y="2959441"/>
          <a:ext cx="1598453" cy="1038994"/>
        </a:xfrm>
        <a:prstGeom prst="roundRect">
          <a:avLst/>
        </a:prstGeom>
        <a:solidFill>
          <a:schemeClr val="accent4">
            <a:hueOff val="-7864251"/>
            <a:satOff val="-20984"/>
            <a:lumOff val="274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Learning activities</a:t>
          </a:r>
        </a:p>
      </dsp:txBody>
      <dsp:txXfrm>
        <a:off x="3205361" y="3010161"/>
        <a:ext cx="1497013" cy="937554"/>
      </dsp:txXfrm>
    </dsp:sp>
    <dsp:sp modelId="{31A07A4B-319B-9C4B-8574-B00E170AAADD}">
      <dsp:nvSpPr>
        <dsp:cNvPr id="0" name=""/>
        <dsp:cNvSpPr/>
      </dsp:nvSpPr>
      <dsp:spPr>
        <a:xfrm>
          <a:off x="1294616" y="449163"/>
          <a:ext cx="3349637" cy="3349637"/>
        </a:xfrm>
        <a:custGeom>
          <a:avLst/>
          <a:gdLst/>
          <a:ahLst/>
          <a:cxnLst/>
          <a:rect l="0" t="0" r="0" b="0"/>
          <a:pathLst>
            <a:path>
              <a:moveTo>
                <a:pt x="1856343" y="3339770"/>
              </a:moveTo>
              <a:arcTo wR="1674818" hR="1674818" stAng="5026667" swAng="746666"/>
            </a:path>
          </a:pathLst>
        </a:custGeom>
        <a:noFill/>
        <a:ln w="12700" cap="rnd" cmpd="sng" algn="ctr">
          <a:solidFill>
            <a:schemeClr val="accent4">
              <a:hueOff val="-7864251"/>
              <a:satOff val="-20984"/>
              <a:lumOff val="2745"/>
              <a:alphaOff val="0"/>
            </a:schemeClr>
          </a:solidFill>
          <a:prstDash val="solid"/>
        </a:ln>
        <a:effectLst/>
      </dsp:spPr>
      <dsp:style>
        <a:lnRef idx="1">
          <a:scrgbClr r="0" g="0" b="0"/>
        </a:lnRef>
        <a:fillRef idx="0">
          <a:scrgbClr r="0" g="0" b="0"/>
        </a:fillRef>
        <a:effectRef idx="0">
          <a:scrgbClr r="0" g="0" b="0"/>
        </a:effectRef>
        <a:fontRef idx="minor"/>
      </dsp:style>
    </dsp:sp>
    <dsp:sp modelId="{78841602-CA4A-144E-91A0-C00B5BCBBFA4}">
      <dsp:nvSpPr>
        <dsp:cNvPr id="0" name=""/>
        <dsp:cNvSpPr/>
      </dsp:nvSpPr>
      <dsp:spPr>
        <a:xfrm>
          <a:off x="1185774" y="2959441"/>
          <a:ext cx="1598453" cy="1038994"/>
        </a:xfrm>
        <a:prstGeom prst="roundRect">
          <a:avLst/>
        </a:prstGeom>
        <a:solidFill>
          <a:schemeClr val="accent4">
            <a:hueOff val="-11796376"/>
            <a:satOff val="-31477"/>
            <a:lumOff val="411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Inclusion and belonging</a:t>
          </a:r>
        </a:p>
      </dsp:txBody>
      <dsp:txXfrm>
        <a:off x="1236494" y="3010161"/>
        <a:ext cx="1497013" cy="937554"/>
      </dsp:txXfrm>
    </dsp:sp>
    <dsp:sp modelId="{20BD39B2-7A0A-284E-BB67-8FC532DB5B5E}">
      <dsp:nvSpPr>
        <dsp:cNvPr id="0" name=""/>
        <dsp:cNvSpPr/>
      </dsp:nvSpPr>
      <dsp:spPr>
        <a:xfrm>
          <a:off x="1294616" y="449163"/>
          <a:ext cx="3349637" cy="3349637"/>
        </a:xfrm>
        <a:custGeom>
          <a:avLst/>
          <a:gdLst/>
          <a:ahLst/>
          <a:cxnLst/>
          <a:rect l="0" t="0" r="0" b="0"/>
          <a:pathLst>
            <a:path>
              <a:moveTo>
                <a:pt x="218973" y="2502788"/>
              </a:moveTo>
              <a:arcTo wR="1674818" hR="1674818" stAng="9022332" swAng="1755954"/>
            </a:path>
          </a:pathLst>
        </a:custGeom>
        <a:noFill/>
        <a:ln w="12700" cap="rnd" cmpd="sng" algn="ctr">
          <a:solidFill>
            <a:schemeClr val="accent4">
              <a:hueOff val="-11796376"/>
              <a:satOff val="-31477"/>
              <a:lumOff val="4117"/>
              <a:alphaOff val="0"/>
            </a:schemeClr>
          </a:solidFill>
          <a:prstDash val="solid"/>
        </a:ln>
        <a:effectLst/>
      </dsp:spPr>
      <dsp:style>
        <a:lnRef idx="1">
          <a:scrgbClr r="0" g="0" b="0"/>
        </a:lnRef>
        <a:fillRef idx="0">
          <a:scrgbClr r="0" g="0" b="0"/>
        </a:fillRef>
        <a:effectRef idx="0">
          <a:scrgbClr r="0" g="0" b="0"/>
        </a:effectRef>
        <a:fontRef idx="minor"/>
      </dsp:style>
    </dsp:sp>
    <dsp:sp modelId="{18FEE3F1-77EA-A847-9D9F-18A2CD96446A}">
      <dsp:nvSpPr>
        <dsp:cNvPr id="0" name=""/>
        <dsp:cNvSpPr/>
      </dsp:nvSpPr>
      <dsp:spPr>
        <a:xfrm>
          <a:off x="577361" y="1086937"/>
          <a:ext cx="1598453" cy="1038994"/>
        </a:xfrm>
        <a:prstGeom prst="roundRect">
          <a:avLst/>
        </a:prstGeom>
        <a:solidFill>
          <a:schemeClr val="accent4">
            <a:hueOff val="-15728502"/>
            <a:satOff val="-41969"/>
            <a:lumOff val="549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Discipline area</a:t>
          </a:r>
        </a:p>
      </dsp:txBody>
      <dsp:txXfrm>
        <a:off x="628081" y="1137657"/>
        <a:ext cx="1497013" cy="937554"/>
      </dsp:txXfrm>
    </dsp:sp>
    <dsp:sp modelId="{E4FD350C-4CEF-0743-B2FE-A7ED1F2669F3}">
      <dsp:nvSpPr>
        <dsp:cNvPr id="0" name=""/>
        <dsp:cNvSpPr/>
      </dsp:nvSpPr>
      <dsp:spPr>
        <a:xfrm>
          <a:off x="1294616" y="449163"/>
          <a:ext cx="3349637" cy="3349637"/>
        </a:xfrm>
        <a:custGeom>
          <a:avLst/>
          <a:gdLst/>
          <a:ahLst/>
          <a:cxnLst/>
          <a:rect l="0" t="0" r="0" b="0"/>
          <a:pathLst>
            <a:path>
              <a:moveTo>
                <a:pt x="363881" y="632484"/>
              </a:moveTo>
              <a:arcTo wR="1674818" hR="1674818" stAng="13109305" swAng="1366677"/>
            </a:path>
          </a:pathLst>
        </a:custGeom>
        <a:noFill/>
        <a:ln w="12700" cap="rnd" cmpd="sng" algn="ctr">
          <a:solidFill>
            <a:schemeClr val="accent4">
              <a:hueOff val="-15728502"/>
              <a:satOff val="-41969"/>
              <a:lumOff val="549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B5655-806F-418C-BF69-41FFE7F3A7EE}" type="datetimeFigureOut">
              <a:t>7/22/2024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953C2C-A66A-44A6-AD18-604DC9BDDE41}" type="slidenum">
              <a:t>‹#›</a:t>
            </a:fld>
            <a:endParaRPr lang="en-US"/>
          </a:p>
        </p:txBody>
      </p:sp>
    </p:spTree>
    <p:extLst>
      <p:ext uri="{BB962C8B-B14F-4D97-AF65-F5344CB8AC3E}">
        <p14:creationId xmlns:p14="http://schemas.microsoft.com/office/powerpoint/2010/main" val="476548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0C194-515A-644E-88E8-E42FED484E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903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0C194-515A-644E-88E8-E42FED484E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24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F0C194-515A-644E-88E8-E42FED484E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238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0C194-515A-644E-88E8-E42FED484E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449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953C2C-A66A-44A6-AD18-604DC9BDDE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393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smtClean="0">
              <a:solidFill>
                <a:srgbClr val="000000"/>
              </a:solidFill>
              <a:effectLst/>
              <a:latin typeface="Verdan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953C2C-A66A-44A6-AD18-604DC9BDDE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455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smtClean="0">
              <a:solidFill>
                <a:srgbClr val="000000"/>
              </a:solidFill>
              <a:effectLst/>
              <a:latin typeface="Verdan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953C2C-A66A-44A6-AD18-604DC9BDDE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946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0C194-515A-644E-88E8-E42FED484E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348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F0C194-515A-644E-88E8-E42FED484E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592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0C194-515A-644E-88E8-E42FED484E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111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0C194-515A-644E-88E8-E42FED484E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644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953C2C-A66A-44A6-AD18-604DC9BDDE4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569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0C194-515A-644E-88E8-E42FED484E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612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0C194-515A-644E-88E8-E42FED484E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0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0C194-515A-644E-88E8-E42FED484E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916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F0C194-515A-644E-88E8-E42FED484E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104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83DB0-A7DB-6752-C98A-C07D2CC61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1EBD2-6114-D7E7-EBDF-1D06171D7A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E585F1-3B9A-48D0-DEF3-783F301C46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063058-B588-768E-484A-3C4130A9F2B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F0C194-515A-644E-88E8-E42FED484E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092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953C2C-A66A-44A6-AD18-604DC9BDDE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249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smtClean="0">
              <a:solidFill>
                <a:srgbClr val="000000"/>
              </a:solidFill>
              <a:effectLst/>
              <a:latin typeface="Verdan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953C2C-A66A-44A6-AD18-604DC9BDDE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085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F0C194-515A-644E-88E8-E42FED484E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985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F0C194-515A-644E-88E8-E42FED484E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8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F0C194-515A-644E-88E8-E42FED484E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680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F0C194-515A-644E-88E8-E42FED484E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172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5FD-0366-BE39-E7F0-1125017FCB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885EAB-2C91-C5A2-EB6F-BF46447AB3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D417C4-2527-BE0A-1396-010F3518EC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A82689-DE94-F02A-8DD0-565ED4F98DF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F0C194-515A-644E-88E8-E42FED484E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270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4BF45-B411-E6A5-0EFB-76F6E24A3C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54287D-22A9-CDA8-53AA-0F2215B053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F58C84-FBF5-0E9A-A90D-9D8D68A24F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F9DCBB-E928-05ED-22F0-97751BBA485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F0C194-515A-644E-88E8-E42FED484E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81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5FD-0366-BE39-E7F0-1125017FCB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885EAB-2C91-C5A2-EB6F-BF46447AB3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D417C4-2527-BE0A-1396-010F3518EC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A82689-DE94-F02A-8DD0-565ED4F98DF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F0C194-515A-644E-88E8-E42FED484E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968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smtClean="0">
              <a:solidFill>
                <a:srgbClr val="000000"/>
              </a:solidFill>
              <a:effectLst/>
              <a:latin typeface="Verdan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953C2C-A66A-44A6-AD18-604DC9BDDE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475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890E-B793-49EC-D553-7D60AFF1DB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2A2D73-F697-F97F-D021-80BBF44133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3F2D23-604C-2344-38B6-3CDD97314C7F}"/>
              </a:ext>
            </a:extLst>
          </p:cNvPr>
          <p:cNvSpPr>
            <a:spLocks noGrp="1"/>
          </p:cNvSpPr>
          <p:nvPr>
            <p:ph type="dt" sz="half" idx="10"/>
          </p:nvPr>
        </p:nvSpPr>
        <p:spPr/>
        <p:txBody>
          <a:bodyPr/>
          <a:lstStyle/>
          <a:p>
            <a:fld id="{FA97D6A9-FBBE-9848-880A-F946B63E89C7}" type="datetimeFigureOut">
              <a:rPr lang="en-US" smtClean="0"/>
              <a:t>7/22/2024</a:t>
            </a:fld>
            <a:endParaRPr lang="en-US"/>
          </a:p>
        </p:txBody>
      </p:sp>
      <p:sp>
        <p:nvSpPr>
          <p:cNvPr id="5" name="Footer Placeholder 4">
            <a:extLst>
              <a:ext uri="{FF2B5EF4-FFF2-40B4-BE49-F238E27FC236}">
                <a16:creationId xmlns:a16="http://schemas.microsoft.com/office/drawing/2014/main" id="{496A6139-4B3E-74DC-3F67-56CF074145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B3CBB-6367-D8C7-3CA2-C87B38022BD7}"/>
              </a:ext>
            </a:extLst>
          </p:cNvPr>
          <p:cNvSpPr>
            <a:spLocks noGrp="1"/>
          </p:cNvSpPr>
          <p:nvPr>
            <p:ph type="sldNum" sz="quarter" idx="12"/>
          </p:nvPr>
        </p:nvSpPr>
        <p:spPr/>
        <p:txBody>
          <a:bodyPr/>
          <a:lstStyle/>
          <a:p>
            <a:fld id="{0A0531C6-5576-D047-A812-9E25D913AFA7}" type="slidenum">
              <a:rPr lang="en-US" smtClean="0"/>
              <a:t>‹#›</a:t>
            </a:fld>
            <a:endParaRPr lang="en-US"/>
          </a:p>
        </p:txBody>
      </p:sp>
    </p:spTree>
    <p:extLst>
      <p:ext uri="{BB962C8B-B14F-4D97-AF65-F5344CB8AC3E}">
        <p14:creationId xmlns:p14="http://schemas.microsoft.com/office/powerpoint/2010/main" val="1239911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405D5-0E7C-B6E3-1E91-4C771E782B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CE2A78-7548-C1FA-B6D2-EDD4FDF767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BE57E0-C948-5C70-231A-3CFB0F9FF4F9}"/>
              </a:ext>
            </a:extLst>
          </p:cNvPr>
          <p:cNvSpPr>
            <a:spLocks noGrp="1"/>
          </p:cNvSpPr>
          <p:nvPr>
            <p:ph type="dt" sz="half" idx="10"/>
          </p:nvPr>
        </p:nvSpPr>
        <p:spPr/>
        <p:txBody>
          <a:bodyPr/>
          <a:lstStyle/>
          <a:p>
            <a:fld id="{FA97D6A9-FBBE-9848-880A-F946B63E89C7}" type="datetimeFigureOut">
              <a:rPr lang="en-US" smtClean="0"/>
              <a:t>7/22/2024</a:t>
            </a:fld>
            <a:endParaRPr lang="en-US"/>
          </a:p>
        </p:txBody>
      </p:sp>
      <p:sp>
        <p:nvSpPr>
          <p:cNvPr id="5" name="Footer Placeholder 4">
            <a:extLst>
              <a:ext uri="{FF2B5EF4-FFF2-40B4-BE49-F238E27FC236}">
                <a16:creationId xmlns:a16="http://schemas.microsoft.com/office/drawing/2014/main" id="{9E77A4CA-A2DE-2B3D-83F9-28E04CADA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AA28C2-2896-D4BE-99CA-EDAD1A2B4591}"/>
              </a:ext>
            </a:extLst>
          </p:cNvPr>
          <p:cNvSpPr>
            <a:spLocks noGrp="1"/>
          </p:cNvSpPr>
          <p:nvPr>
            <p:ph type="sldNum" sz="quarter" idx="12"/>
          </p:nvPr>
        </p:nvSpPr>
        <p:spPr/>
        <p:txBody>
          <a:bodyPr/>
          <a:lstStyle/>
          <a:p>
            <a:fld id="{0A0531C6-5576-D047-A812-9E25D913AFA7}" type="slidenum">
              <a:rPr lang="en-US" smtClean="0"/>
              <a:t>‹#›</a:t>
            </a:fld>
            <a:endParaRPr lang="en-US"/>
          </a:p>
        </p:txBody>
      </p:sp>
    </p:spTree>
    <p:extLst>
      <p:ext uri="{BB962C8B-B14F-4D97-AF65-F5344CB8AC3E}">
        <p14:creationId xmlns:p14="http://schemas.microsoft.com/office/powerpoint/2010/main" val="209969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1C01B0-06B6-6F98-EC80-69E041E5A0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1A9FF1-788A-EEA7-7232-105887C839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4CEFD-080A-8BF3-F610-4EFE394A4E0D}"/>
              </a:ext>
            </a:extLst>
          </p:cNvPr>
          <p:cNvSpPr>
            <a:spLocks noGrp="1"/>
          </p:cNvSpPr>
          <p:nvPr>
            <p:ph type="dt" sz="half" idx="10"/>
          </p:nvPr>
        </p:nvSpPr>
        <p:spPr/>
        <p:txBody>
          <a:bodyPr/>
          <a:lstStyle/>
          <a:p>
            <a:fld id="{FA97D6A9-FBBE-9848-880A-F946B63E89C7}" type="datetimeFigureOut">
              <a:rPr lang="en-US" smtClean="0"/>
              <a:t>7/22/2024</a:t>
            </a:fld>
            <a:endParaRPr lang="en-US"/>
          </a:p>
        </p:txBody>
      </p:sp>
      <p:sp>
        <p:nvSpPr>
          <p:cNvPr id="5" name="Footer Placeholder 4">
            <a:extLst>
              <a:ext uri="{FF2B5EF4-FFF2-40B4-BE49-F238E27FC236}">
                <a16:creationId xmlns:a16="http://schemas.microsoft.com/office/drawing/2014/main" id="{34D88066-9C92-D765-9B9F-180AA19B62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4FC26A-EAC6-D001-3F00-B2F859D3FBB7}"/>
              </a:ext>
            </a:extLst>
          </p:cNvPr>
          <p:cNvSpPr>
            <a:spLocks noGrp="1"/>
          </p:cNvSpPr>
          <p:nvPr>
            <p:ph type="sldNum" sz="quarter" idx="12"/>
          </p:nvPr>
        </p:nvSpPr>
        <p:spPr/>
        <p:txBody>
          <a:bodyPr/>
          <a:lstStyle/>
          <a:p>
            <a:fld id="{0A0531C6-5576-D047-A812-9E25D913AFA7}" type="slidenum">
              <a:rPr lang="en-US" smtClean="0"/>
              <a:t>‹#›</a:t>
            </a:fld>
            <a:endParaRPr lang="en-US"/>
          </a:p>
        </p:txBody>
      </p:sp>
    </p:spTree>
    <p:extLst>
      <p:ext uri="{BB962C8B-B14F-4D97-AF65-F5344CB8AC3E}">
        <p14:creationId xmlns:p14="http://schemas.microsoft.com/office/powerpoint/2010/main" val="2750869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C08C4EA4-4445-4857-B767-753973B0486E}" type="datetimeFigureOut">
              <a:rPr lang="en-US" smtClean="0"/>
              <a:t>7/22/2024</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4A9FAD79-0906-4583-9835-DC59D9D89D1D}" type="slidenum">
              <a:rPr lang="en-US" smtClean="0"/>
              <a:t>‹#›</a:t>
            </a:fld>
            <a:endParaRPr lang="en-US"/>
          </a:p>
        </p:txBody>
      </p:sp>
    </p:spTree>
    <p:extLst>
      <p:ext uri="{BB962C8B-B14F-4D97-AF65-F5344CB8AC3E}">
        <p14:creationId xmlns:p14="http://schemas.microsoft.com/office/powerpoint/2010/main" val="1555111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8C4EA4-4445-4857-B767-753973B0486E}" type="datetimeFigureOut">
              <a:rPr lang="en-US" smtClean="0"/>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4A9FAD79-0906-4583-9835-DC59D9D89D1D}" type="slidenum">
              <a:rPr lang="en-US" smtClean="0"/>
              <a:t>‹#›</a:t>
            </a:fld>
            <a:endParaRPr lang="en-US"/>
          </a:p>
        </p:txBody>
      </p:sp>
    </p:spTree>
    <p:extLst>
      <p:ext uri="{BB962C8B-B14F-4D97-AF65-F5344CB8AC3E}">
        <p14:creationId xmlns:p14="http://schemas.microsoft.com/office/powerpoint/2010/main" val="3960422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C08C4EA4-4445-4857-B767-753973B0486E}" type="datetimeFigureOut">
              <a:rPr lang="en-US" smtClean="0"/>
              <a:t>7/22/2024</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4A9FAD79-0906-4583-9835-DC59D9D89D1D}" type="slidenum">
              <a:rPr lang="en-US" smtClean="0"/>
              <a:t>‹#›</a:t>
            </a:fld>
            <a:endParaRPr lang="en-US"/>
          </a:p>
        </p:txBody>
      </p:sp>
    </p:spTree>
    <p:extLst>
      <p:ext uri="{BB962C8B-B14F-4D97-AF65-F5344CB8AC3E}">
        <p14:creationId xmlns:p14="http://schemas.microsoft.com/office/powerpoint/2010/main" val="538013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8C4EA4-4445-4857-B767-753973B0486E}" type="datetimeFigureOut">
              <a:rPr lang="en-US" smtClean="0"/>
              <a:t>7/22/2024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FAD79-0906-4583-9835-DC59D9D89D1D}" type="slidenum">
              <a:rPr lang="en-US" smtClean="0"/>
              <a:t>‹#›</a:t>
            </a:fld>
            <a:endParaRPr lang="en-US"/>
          </a:p>
        </p:txBody>
      </p:sp>
    </p:spTree>
    <p:extLst>
      <p:ext uri="{BB962C8B-B14F-4D97-AF65-F5344CB8AC3E}">
        <p14:creationId xmlns:p14="http://schemas.microsoft.com/office/powerpoint/2010/main" val="3879638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8C4EA4-4445-4857-B767-753973B0486E}" type="datetimeFigureOut">
              <a:rPr lang="en-US" smtClean="0"/>
              <a:t>7/22/2024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9FAD79-0906-4583-9835-DC59D9D89D1D}" type="slidenum">
              <a:rPr lang="en-US" smtClean="0"/>
              <a:t>‹#›</a:t>
            </a:fld>
            <a:endParaRPr lang="en-US"/>
          </a:p>
        </p:txBody>
      </p:sp>
    </p:spTree>
    <p:extLst>
      <p:ext uri="{BB962C8B-B14F-4D97-AF65-F5344CB8AC3E}">
        <p14:creationId xmlns:p14="http://schemas.microsoft.com/office/powerpoint/2010/main" val="2249213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08C4EA4-4445-4857-B767-753973B0486E}" type="datetimeFigureOut">
              <a:rPr lang="en-US" smtClean="0"/>
              <a:t>7/22/2024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9FAD79-0906-4583-9835-DC59D9D89D1D}" type="slidenum">
              <a:rPr lang="en-US" smtClean="0"/>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Tree>
    <p:extLst>
      <p:ext uri="{BB962C8B-B14F-4D97-AF65-F5344CB8AC3E}">
        <p14:creationId xmlns:p14="http://schemas.microsoft.com/office/powerpoint/2010/main" val="3207434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8C4EA4-4445-4857-B767-753973B0486E}" type="datetimeFigureOut">
              <a:rPr lang="en-US" smtClean="0"/>
              <a:t>7/22/2024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9FAD79-0906-4583-9835-DC59D9D89D1D}" type="slidenum">
              <a:rPr lang="en-US" smtClean="0"/>
              <a:t>‹#›</a:t>
            </a:fld>
            <a:endParaRPr lang="en-US"/>
          </a:p>
        </p:txBody>
      </p:sp>
    </p:spTree>
    <p:extLst>
      <p:ext uri="{BB962C8B-B14F-4D97-AF65-F5344CB8AC3E}">
        <p14:creationId xmlns:p14="http://schemas.microsoft.com/office/powerpoint/2010/main" val="335860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C08C4EA4-4445-4857-B767-753973B0486E}" type="datetimeFigureOut">
              <a:rPr lang="en-US" smtClean="0"/>
              <a:t>7/22/2024</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4A9FAD79-0906-4583-9835-DC59D9D89D1D}" type="slidenum">
              <a:rPr lang="en-US" smtClean="0"/>
              <a:t>‹#›</a:t>
            </a:fld>
            <a:endParaRPr lang="en-US"/>
          </a:p>
        </p:txBody>
      </p:sp>
    </p:spTree>
    <p:extLst>
      <p:ext uri="{BB962C8B-B14F-4D97-AF65-F5344CB8AC3E}">
        <p14:creationId xmlns:p14="http://schemas.microsoft.com/office/powerpoint/2010/main" val="2011805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0D8A4-C8E7-C321-3C76-B2E0232C0C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3362C6-764E-5BDF-4D82-B02A7869C4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C5AED8-8368-FFE2-F684-7A79942D9255}"/>
              </a:ext>
            </a:extLst>
          </p:cNvPr>
          <p:cNvSpPr>
            <a:spLocks noGrp="1"/>
          </p:cNvSpPr>
          <p:nvPr>
            <p:ph type="dt" sz="half" idx="10"/>
          </p:nvPr>
        </p:nvSpPr>
        <p:spPr/>
        <p:txBody>
          <a:bodyPr/>
          <a:lstStyle/>
          <a:p>
            <a:fld id="{FA97D6A9-FBBE-9848-880A-F946B63E89C7}" type="datetimeFigureOut">
              <a:rPr lang="en-US" smtClean="0"/>
              <a:t>7/22/2024</a:t>
            </a:fld>
            <a:endParaRPr lang="en-US"/>
          </a:p>
        </p:txBody>
      </p:sp>
      <p:sp>
        <p:nvSpPr>
          <p:cNvPr id="5" name="Footer Placeholder 4">
            <a:extLst>
              <a:ext uri="{FF2B5EF4-FFF2-40B4-BE49-F238E27FC236}">
                <a16:creationId xmlns:a16="http://schemas.microsoft.com/office/drawing/2014/main" id="{5B07EAEA-7CD4-6FCA-14C6-247C4E96C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D6BDE-E30E-E21A-0F7A-CBE9B7D1E7B3}"/>
              </a:ext>
            </a:extLst>
          </p:cNvPr>
          <p:cNvSpPr>
            <a:spLocks noGrp="1"/>
          </p:cNvSpPr>
          <p:nvPr>
            <p:ph type="sldNum" sz="quarter" idx="12"/>
          </p:nvPr>
        </p:nvSpPr>
        <p:spPr/>
        <p:txBody>
          <a:bodyPr/>
          <a:lstStyle/>
          <a:p>
            <a:fld id="{0A0531C6-5576-D047-A812-9E25D913AFA7}" type="slidenum">
              <a:rPr lang="en-US" smtClean="0"/>
              <a:t>‹#›</a:t>
            </a:fld>
            <a:endParaRPr lang="en-US"/>
          </a:p>
        </p:txBody>
      </p:sp>
    </p:spTree>
    <p:extLst>
      <p:ext uri="{BB962C8B-B14F-4D97-AF65-F5344CB8AC3E}">
        <p14:creationId xmlns:p14="http://schemas.microsoft.com/office/powerpoint/2010/main" val="3569521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08C4EA4-4445-4857-B767-753973B0486E}" type="datetimeFigureOut">
              <a:rPr lang="en-US" smtClean="0"/>
              <a:t>7/22/2024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FAD79-0906-4583-9835-DC59D9D89D1D}" type="slidenum">
              <a:rPr lang="en-US" smtClean="0"/>
              <a:t>‹#›</a:t>
            </a:fld>
            <a:endParaRPr lang="en-US"/>
          </a:p>
        </p:txBody>
      </p:sp>
    </p:spTree>
    <p:extLst>
      <p:ext uri="{BB962C8B-B14F-4D97-AF65-F5344CB8AC3E}">
        <p14:creationId xmlns:p14="http://schemas.microsoft.com/office/powerpoint/2010/main" val="1784653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8C4EA4-4445-4857-B767-753973B0486E}" type="datetimeFigureOut">
              <a:rPr lang="en-US" smtClean="0"/>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FAD79-0906-4583-9835-DC59D9D89D1D}" type="slidenum">
              <a:rPr lang="en-US" smtClean="0"/>
              <a:t>‹#›</a:t>
            </a:fld>
            <a:endParaRPr lang="en-US"/>
          </a:p>
        </p:txBody>
      </p:sp>
    </p:spTree>
    <p:extLst>
      <p:ext uri="{BB962C8B-B14F-4D97-AF65-F5344CB8AC3E}">
        <p14:creationId xmlns:p14="http://schemas.microsoft.com/office/powerpoint/2010/main" val="1854942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C08C4EA4-4445-4857-B767-753973B0486E}" type="datetimeFigureOut">
              <a:rPr lang="en-US" smtClean="0"/>
              <a:t>7/22/2024</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4A9FAD79-0906-4583-9835-DC59D9D89D1D}" type="slidenum">
              <a:rPr lang="en-US" smtClean="0"/>
              <a:t>‹#›</a:t>
            </a:fld>
            <a:endParaRPr lang="en-US"/>
          </a:p>
        </p:txBody>
      </p:sp>
    </p:spTree>
    <p:extLst>
      <p:ext uri="{BB962C8B-B14F-4D97-AF65-F5344CB8AC3E}">
        <p14:creationId xmlns:p14="http://schemas.microsoft.com/office/powerpoint/2010/main" val="1595003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BB4A9-6409-54A3-FA70-50A2F5E03B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F4D640-129F-F070-B83E-B473B34C98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361E55-43A0-9513-E448-22C9DFC16744}"/>
              </a:ext>
            </a:extLst>
          </p:cNvPr>
          <p:cNvSpPr>
            <a:spLocks noGrp="1"/>
          </p:cNvSpPr>
          <p:nvPr>
            <p:ph type="dt" sz="half" idx="10"/>
          </p:nvPr>
        </p:nvSpPr>
        <p:spPr/>
        <p:txBody>
          <a:bodyPr/>
          <a:lstStyle/>
          <a:p>
            <a:fld id="{FA97D6A9-FBBE-9848-880A-F946B63E89C7}" type="datetimeFigureOut">
              <a:rPr lang="en-US" smtClean="0"/>
              <a:t>7/22/2024</a:t>
            </a:fld>
            <a:endParaRPr lang="en-US"/>
          </a:p>
        </p:txBody>
      </p:sp>
      <p:sp>
        <p:nvSpPr>
          <p:cNvPr id="5" name="Footer Placeholder 4">
            <a:extLst>
              <a:ext uri="{FF2B5EF4-FFF2-40B4-BE49-F238E27FC236}">
                <a16:creationId xmlns:a16="http://schemas.microsoft.com/office/drawing/2014/main" id="{D2E14A7B-EF3A-6D34-4575-1E9D7BD3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A7A79-4E40-CB25-31F5-D37EB3F07090}"/>
              </a:ext>
            </a:extLst>
          </p:cNvPr>
          <p:cNvSpPr>
            <a:spLocks noGrp="1"/>
          </p:cNvSpPr>
          <p:nvPr>
            <p:ph type="sldNum" sz="quarter" idx="12"/>
          </p:nvPr>
        </p:nvSpPr>
        <p:spPr/>
        <p:txBody>
          <a:bodyPr/>
          <a:lstStyle/>
          <a:p>
            <a:fld id="{0A0531C6-5576-D047-A812-9E25D913AFA7}" type="slidenum">
              <a:rPr lang="en-US" smtClean="0"/>
              <a:t>‹#›</a:t>
            </a:fld>
            <a:endParaRPr lang="en-US"/>
          </a:p>
        </p:txBody>
      </p:sp>
    </p:spTree>
    <p:extLst>
      <p:ext uri="{BB962C8B-B14F-4D97-AF65-F5344CB8AC3E}">
        <p14:creationId xmlns:p14="http://schemas.microsoft.com/office/powerpoint/2010/main" val="1524946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FAA48-2C9F-7E29-6B9D-513168DFAE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F1208F-053E-DA90-29FF-39CACEFB31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CF4B5B-FC9C-78F5-2E74-9E30FF4BAC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3F8A19-E80B-F2E4-E9AD-994B8875FAAC}"/>
              </a:ext>
            </a:extLst>
          </p:cNvPr>
          <p:cNvSpPr>
            <a:spLocks noGrp="1"/>
          </p:cNvSpPr>
          <p:nvPr>
            <p:ph type="dt" sz="half" idx="10"/>
          </p:nvPr>
        </p:nvSpPr>
        <p:spPr/>
        <p:txBody>
          <a:bodyPr/>
          <a:lstStyle/>
          <a:p>
            <a:fld id="{FA97D6A9-FBBE-9848-880A-F946B63E89C7}" type="datetimeFigureOut">
              <a:rPr lang="en-US" smtClean="0"/>
              <a:t>7/22/2024</a:t>
            </a:fld>
            <a:endParaRPr lang="en-US"/>
          </a:p>
        </p:txBody>
      </p:sp>
      <p:sp>
        <p:nvSpPr>
          <p:cNvPr id="6" name="Footer Placeholder 5">
            <a:extLst>
              <a:ext uri="{FF2B5EF4-FFF2-40B4-BE49-F238E27FC236}">
                <a16:creationId xmlns:a16="http://schemas.microsoft.com/office/drawing/2014/main" id="{E6281E0A-BF5F-E3AE-392B-B71C9027BC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A7EE01-D218-4D2A-012A-A1AD2244B315}"/>
              </a:ext>
            </a:extLst>
          </p:cNvPr>
          <p:cNvSpPr>
            <a:spLocks noGrp="1"/>
          </p:cNvSpPr>
          <p:nvPr>
            <p:ph type="sldNum" sz="quarter" idx="12"/>
          </p:nvPr>
        </p:nvSpPr>
        <p:spPr/>
        <p:txBody>
          <a:bodyPr/>
          <a:lstStyle/>
          <a:p>
            <a:fld id="{0A0531C6-5576-D047-A812-9E25D913AFA7}" type="slidenum">
              <a:rPr lang="en-US" smtClean="0"/>
              <a:t>‹#›</a:t>
            </a:fld>
            <a:endParaRPr lang="en-US"/>
          </a:p>
        </p:txBody>
      </p:sp>
    </p:spTree>
    <p:extLst>
      <p:ext uri="{BB962C8B-B14F-4D97-AF65-F5344CB8AC3E}">
        <p14:creationId xmlns:p14="http://schemas.microsoft.com/office/powerpoint/2010/main" val="71027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293BF-0A6B-3891-A34E-8D704E2FE7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458348-7A6E-89A2-E972-EFA1184901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6C3A95-ACB6-0A99-E52C-7378867337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770A40-C346-957B-54B3-F77B50E649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7303E6-C3DB-F310-58BF-82867790EF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327F91-3D40-4C14-A1EB-50FB36D28428}"/>
              </a:ext>
            </a:extLst>
          </p:cNvPr>
          <p:cNvSpPr>
            <a:spLocks noGrp="1"/>
          </p:cNvSpPr>
          <p:nvPr>
            <p:ph type="dt" sz="half" idx="10"/>
          </p:nvPr>
        </p:nvSpPr>
        <p:spPr/>
        <p:txBody>
          <a:bodyPr/>
          <a:lstStyle/>
          <a:p>
            <a:fld id="{FA97D6A9-FBBE-9848-880A-F946B63E89C7}" type="datetimeFigureOut">
              <a:rPr lang="en-US" smtClean="0"/>
              <a:t>7/22/2024</a:t>
            </a:fld>
            <a:endParaRPr lang="en-US"/>
          </a:p>
        </p:txBody>
      </p:sp>
      <p:sp>
        <p:nvSpPr>
          <p:cNvPr id="8" name="Footer Placeholder 7">
            <a:extLst>
              <a:ext uri="{FF2B5EF4-FFF2-40B4-BE49-F238E27FC236}">
                <a16:creationId xmlns:a16="http://schemas.microsoft.com/office/drawing/2014/main" id="{0BBACFC7-5E2F-7F8C-26FE-B9B66BE833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590C09-13E3-0750-0F9D-DCB5B9C21CEA}"/>
              </a:ext>
            </a:extLst>
          </p:cNvPr>
          <p:cNvSpPr>
            <a:spLocks noGrp="1"/>
          </p:cNvSpPr>
          <p:nvPr>
            <p:ph type="sldNum" sz="quarter" idx="12"/>
          </p:nvPr>
        </p:nvSpPr>
        <p:spPr/>
        <p:txBody>
          <a:bodyPr/>
          <a:lstStyle/>
          <a:p>
            <a:fld id="{0A0531C6-5576-D047-A812-9E25D913AFA7}" type="slidenum">
              <a:rPr lang="en-US" smtClean="0"/>
              <a:t>‹#›</a:t>
            </a:fld>
            <a:endParaRPr lang="en-US"/>
          </a:p>
        </p:txBody>
      </p:sp>
    </p:spTree>
    <p:extLst>
      <p:ext uri="{BB962C8B-B14F-4D97-AF65-F5344CB8AC3E}">
        <p14:creationId xmlns:p14="http://schemas.microsoft.com/office/powerpoint/2010/main" val="840685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6787C-9C00-BD20-92C8-C3A8DBBF3E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692872-8C2A-68FC-B559-9887DE29510B}"/>
              </a:ext>
            </a:extLst>
          </p:cNvPr>
          <p:cNvSpPr>
            <a:spLocks noGrp="1"/>
          </p:cNvSpPr>
          <p:nvPr>
            <p:ph type="dt" sz="half" idx="10"/>
          </p:nvPr>
        </p:nvSpPr>
        <p:spPr/>
        <p:txBody>
          <a:bodyPr/>
          <a:lstStyle/>
          <a:p>
            <a:fld id="{FA97D6A9-FBBE-9848-880A-F946B63E89C7}" type="datetimeFigureOut">
              <a:rPr lang="en-US" smtClean="0"/>
              <a:t>7/22/2024</a:t>
            </a:fld>
            <a:endParaRPr lang="en-US"/>
          </a:p>
        </p:txBody>
      </p:sp>
      <p:sp>
        <p:nvSpPr>
          <p:cNvPr id="4" name="Footer Placeholder 3">
            <a:extLst>
              <a:ext uri="{FF2B5EF4-FFF2-40B4-BE49-F238E27FC236}">
                <a16:creationId xmlns:a16="http://schemas.microsoft.com/office/drawing/2014/main" id="{AA73FD64-552D-4AFD-6E1B-6F8DC51DF8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163610-F966-0A8C-82D4-4183AEA7923E}"/>
              </a:ext>
            </a:extLst>
          </p:cNvPr>
          <p:cNvSpPr>
            <a:spLocks noGrp="1"/>
          </p:cNvSpPr>
          <p:nvPr>
            <p:ph type="sldNum" sz="quarter" idx="12"/>
          </p:nvPr>
        </p:nvSpPr>
        <p:spPr/>
        <p:txBody>
          <a:bodyPr/>
          <a:lstStyle/>
          <a:p>
            <a:fld id="{0A0531C6-5576-D047-A812-9E25D913AFA7}" type="slidenum">
              <a:rPr lang="en-US" smtClean="0"/>
              <a:t>‹#›</a:t>
            </a:fld>
            <a:endParaRPr lang="en-US"/>
          </a:p>
        </p:txBody>
      </p:sp>
    </p:spTree>
    <p:extLst>
      <p:ext uri="{BB962C8B-B14F-4D97-AF65-F5344CB8AC3E}">
        <p14:creationId xmlns:p14="http://schemas.microsoft.com/office/powerpoint/2010/main" val="1954117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D6CA90-2F4E-9283-E82B-78DAA6424FF8}"/>
              </a:ext>
            </a:extLst>
          </p:cNvPr>
          <p:cNvSpPr>
            <a:spLocks noGrp="1"/>
          </p:cNvSpPr>
          <p:nvPr>
            <p:ph type="dt" sz="half" idx="10"/>
          </p:nvPr>
        </p:nvSpPr>
        <p:spPr/>
        <p:txBody>
          <a:bodyPr/>
          <a:lstStyle/>
          <a:p>
            <a:fld id="{FA97D6A9-FBBE-9848-880A-F946B63E89C7}" type="datetimeFigureOut">
              <a:rPr lang="en-US" smtClean="0"/>
              <a:t>7/22/2024</a:t>
            </a:fld>
            <a:endParaRPr lang="en-US"/>
          </a:p>
        </p:txBody>
      </p:sp>
      <p:sp>
        <p:nvSpPr>
          <p:cNvPr id="3" name="Footer Placeholder 2">
            <a:extLst>
              <a:ext uri="{FF2B5EF4-FFF2-40B4-BE49-F238E27FC236}">
                <a16:creationId xmlns:a16="http://schemas.microsoft.com/office/drawing/2014/main" id="{CA9F95D4-0825-66A5-7ACD-07372538BA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33E5A6-B4D8-57AF-5C0D-87E0B7387D87}"/>
              </a:ext>
            </a:extLst>
          </p:cNvPr>
          <p:cNvSpPr>
            <a:spLocks noGrp="1"/>
          </p:cNvSpPr>
          <p:nvPr>
            <p:ph type="sldNum" sz="quarter" idx="12"/>
          </p:nvPr>
        </p:nvSpPr>
        <p:spPr/>
        <p:txBody>
          <a:bodyPr/>
          <a:lstStyle/>
          <a:p>
            <a:fld id="{0A0531C6-5576-D047-A812-9E25D913AFA7}" type="slidenum">
              <a:rPr lang="en-US" smtClean="0"/>
              <a:t>‹#›</a:t>
            </a:fld>
            <a:endParaRPr lang="en-US"/>
          </a:p>
        </p:txBody>
      </p:sp>
    </p:spTree>
    <p:extLst>
      <p:ext uri="{BB962C8B-B14F-4D97-AF65-F5344CB8AC3E}">
        <p14:creationId xmlns:p14="http://schemas.microsoft.com/office/powerpoint/2010/main" val="1871542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1EB32-B183-E1B5-1867-D936CF584D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6EB88E-CC3F-DF91-B48C-8D381F3A5B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C3EBB1-DAB5-FC88-514F-97A2B3F47F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FA8041-2CE8-A9CA-C178-9980DAB78946}"/>
              </a:ext>
            </a:extLst>
          </p:cNvPr>
          <p:cNvSpPr>
            <a:spLocks noGrp="1"/>
          </p:cNvSpPr>
          <p:nvPr>
            <p:ph type="dt" sz="half" idx="10"/>
          </p:nvPr>
        </p:nvSpPr>
        <p:spPr/>
        <p:txBody>
          <a:bodyPr/>
          <a:lstStyle/>
          <a:p>
            <a:fld id="{FA97D6A9-FBBE-9848-880A-F946B63E89C7}" type="datetimeFigureOut">
              <a:rPr lang="en-US" smtClean="0"/>
              <a:t>7/22/2024</a:t>
            </a:fld>
            <a:endParaRPr lang="en-US"/>
          </a:p>
        </p:txBody>
      </p:sp>
      <p:sp>
        <p:nvSpPr>
          <p:cNvPr id="6" name="Footer Placeholder 5">
            <a:extLst>
              <a:ext uri="{FF2B5EF4-FFF2-40B4-BE49-F238E27FC236}">
                <a16:creationId xmlns:a16="http://schemas.microsoft.com/office/drawing/2014/main" id="{2D4CCF49-E53E-FAEB-A41F-EAD329FC1A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B7C039-279E-79C8-0DE8-1034558ECBC2}"/>
              </a:ext>
            </a:extLst>
          </p:cNvPr>
          <p:cNvSpPr>
            <a:spLocks noGrp="1"/>
          </p:cNvSpPr>
          <p:nvPr>
            <p:ph type="sldNum" sz="quarter" idx="12"/>
          </p:nvPr>
        </p:nvSpPr>
        <p:spPr/>
        <p:txBody>
          <a:bodyPr/>
          <a:lstStyle/>
          <a:p>
            <a:fld id="{0A0531C6-5576-D047-A812-9E25D913AFA7}" type="slidenum">
              <a:rPr lang="en-US" smtClean="0"/>
              <a:t>‹#›</a:t>
            </a:fld>
            <a:endParaRPr lang="en-US"/>
          </a:p>
        </p:txBody>
      </p:sp>
    </p:spTree>
    <p:extLst>
      <p:ext uri="{BB962C8B-B14F-4D97-AF65-F5344CB8AC3E}">
        <p14:creationId xmlns:p14="http://schemas.microsoft.com/office/powerpoint/2010/main" val="927912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FE14E-D662-DA52-95F5-CC86F86A9C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4D6E11-6291-5DCA-B06F-418BC01BBB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2BD8A9-EDEF-D05E-7C47-F1F73974D4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6B7CC4-1861-4F33-A97C-8CD0BC35B494}"/>
              </a:ext>
            </a:extLst>
          </p:cNvPr>
          <p:cNvSpPr>
            <a:spLocks noGrp="1"/>
          </p:cNvSpPr>
          <p:nvPr>
            <p:ph type="dt" sz="half" idx="10"/>
          </p:nvPr>
        </p:nvSpPr>
        <p:spPr/>
        <p:txBody>
          <a:bodyPr/>
          <a:lstStyle/>
          <a:p>
            <a:fld id="{FA97D6A9-FBBE-9848-880A-F946B63E89C7}" type="datetimeFigureOut">
              <a:rPr lang="en-US" smtClean="0"/>
              <a:t>7/22/2024</a:t>
            </a:fld>
            <a:endParaRPr lang="en-US"/>
          </a:p>
        </p:txBody>
      </p:sp>
      <p:sp>
        <p:nvSpPr>
          <p:cNvPr id="6" name="Footer Placeholder 5">
            <a:extLst>
              <a:ext uri="{FF2B5EF4-FFF2-40B4-BE49-F238E27FC236}">
                <a16:creationId xmlns:a16="http://schemas.microsoft.com/office/drawing/2014/main" id="{2E520234-04A2-EEFC-34AE-303855EF64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EFEE1E-F2E9-C768-4905-F658F82CD3F7}"/>
              </a:ext>
            </a:extLst>
          </p:cNvPr>
          <p:cNvSpPr>
            <a:spLocks noGrp="1"/>
          </p:cNvSpPr>
          <p:nvPr>
            <p:ph type="sldNum" sz="quarter" idx="12"/>
          </p:nvPr>
        </p:nvSpPr>
        <p:spPr/>
        <p:txBody>
          <a:bodyPr/>
          <a:lstStyle/>
          <a:p>
            <a:fld id="{0A0531C6-5576-D047-A812-9E25D913AFA7}" type="slidenum">
              <a:rPr lang="en-US" smtClean="0"/>
              <a:t>‹#›</a:t>
            </a:fld>
            <a:endParaRPr lang="en-US"/>
          </a:p>
        </p:txBody>
      </p:sp>
    </p:spTree>
    <p:extLst>
      <p:ext uri="{BB962C8B-B14F-4D97-AF65-F5344CB8AC3E}">
        <p14:creationId xmlns:p14="http://schemas.microsoft.com/office/powerpoint/2010/main" val="806832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69C058-E5CC-0772-A246-841F3798B3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EB9E10-F456-2010-0A0F-4B64B825C2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1F15E-02FA-AB4B-2C61-59075F0328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97D6A9-FBBE-9848-880A-F946B63E89C7}" type="datetimeFigureOut">
              <a:rPr lang="en-US" smtClean="0"/>
              <a:t>7/22/2024</a:t>
            </a:fld>
            <a:endParaRPr lang="en-US"/>
          </a:p>
        </p:txBody>
      </p:sp>
      <p:sp>
        <p:nvSpPr>
          <p:cNvPr id="5" name="Footer Placeholder 4">
            <a:extLst>
              <a:ext uri="{FF2B5EF4-FFF2-40B4-BE49-F238E27FC236}">
                <a16:creationId xmlns:a16="http://schemas.microsoft.com/office/drawing/2014/main" id="{FA155777-8699-5DE4-A90D-14F4A39487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972E74-51A3-3B3A-D198-7E03040578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0531C6-5576-D047-A812-9E25D913AFA7}" type="slidenum">
              <a:rPr lang="en-US" smtClean="0"/>
              <a:t>‹#›</a:t>
            </a:fld>
            <a:endParaRPr lang="en-US"/>
          </a:p>
        </p:txBody>
      </p:sp>
    </p:spTree>
    <p:extLst>
      <p:ext uri="{BB962C8B-B14F-4D97-AF65-F5344CB8AC3E}">
        <p14:creationId xmlns:p14="http://schemas.microsoft.com/office/powerpoint/2010/main" val="116433454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C08C4EA4-4445-4857-B767-753973B0486E}" type="datetimeFigureOut">
              <a:rPr lang="en-US" smtClean="0"/>
              <a:t>7/22/2024</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4A9FAD79-0906-4583-9835-DC59D9D89D1D}"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5962553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3.svg"/><Relationship Id="rId5" Type="http://schemas.openxmlformats.org/officeDocument/2006/relationships/image" Target="../media/image10.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hyperlink" Target="https://www.youtube.com/watch?v=Q_ffKBzHUJk" TargetMode="External"/><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s://dspace.mit.edu/handle/1721.1/114068" TargetMode="External"/><Relationship Id="rId7" Type="http://schemas.openxmlformats.org/officeDocument/2006/relationships/hyperlink" Target="https://medium.com/@joetidy/chatgpt-bias-3-ways-non-english-speakers-are-being-left-behind-799b4898eee6"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viden.ai/en/a-nuanced-view-of-bias-in-language-models/" TargetMode="External"/><Relationship Id="rId5" Type="http://schemas.openxmlformats.org/officeDocument/2006/relationships/hyperlink" Target="https://hybridpedagogy.org/our-bodies-encoded-algorithmic-test-proctoring-in-higher-education/" TargetMode="External"/><Relationship Id="rId4" Type="http://schemas.openxmlformats.org/officeDocument/2006/relationships/hyperlink" Target="https://stanford.idm.oclc.org/login?url=https://search.ebscohost.com/login.aspx?direct=true&amp;db=nlebk&amp;AN=1497317&amp;site=ehost-live&amp;scope=site" TargetMode="External"/><Relationship Id="rId9" Type="http://schemas.openxmlformats.org/officeDocument/2006/relationships/hyperlink" Target="https://docs.google.com/presentation/d/1x3G2zHUNz0_luCP8WghoPWbXBRWLaRv0Nern2DSAuIc"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newsguardtech.com/special-reports/ai-tracking-center" TargetMode="External"/><Relationship Id="rId7"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docs.google.com/presentation/d/1x3G2zHUNz0_luCP8WghoPWbXBRWLaRv0Nern2DSAuIc" TargetMode="External"/><Relationship Id="rId5" Type="http://schemas.openxmlformats.org/officeDocument/2006/relationships/hyperlink" Target="https://doi.org/10.1001/jamainternmed.2023.5947" TargetMode="External"/><Relationship Id="rId4" Type="http://schemas.openxmlformats.org/officeDocument/2006/relationships/hyperlink" Target="https://www.theguardian.com/business/2024/jan/10/ai-driven-misinformation-biggest-short-term-threat-to-global-econom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8" Type="http://schemas.openxmlformats.org/officeDocument/2006/relationships/hyperlink" Target="https://www.youtube.com/watch?v=e_xA-syd1ho"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stars.library.ucf.edu/oer/9/" TargetMode="External"/><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publicdomainpictures.net/view-image.php?image=170523&amp;picture=&amp;jazyk=C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apastyle.apa.org/blog/how-to-cite-chatgpt"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https://style.mla.org/citing-generative-ai/"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catalog.vermontstate.edu/content.php?catoid=12&amp;navoid=199"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docs.ccv.edu/CCVPolicyFiles/Academic_Integrity_CCV_Policy.pdf?_gl=1*5tva9z*_gcl_au*NTkzNzI2NzQ3LjE3MjMwNDMwNT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9D32F93-50AC-4C46-A5DB-291C60DDB7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ight Triangle 14">
            <a:extLst>
              <a:ext uri="{FF2B5EF4-FFF2-40B4-BE49-F238E27FC236}">
                <a16:creationId xmlns:a16="http://schemas.microsoft.com/office/drawing/2014/main" id="{827DC2C4-B485-428A-BF4A-472D2967F4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E04B5EB-F158-4507-90DD-BD23620C7C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FD44167-9AA4-C550-1CAC-3BF1DDB39DD6}"/>
              </a:ext>
            </a:extLst>
          </p:cNvPr>
          <p:cNvSpPr>
            <a:spLocks noGrp="1"/>
          </p:cNvSpPr>
          <p:nvPr>
            <p:ph type="ctrTitle"/>
          </p:nvPr>
        </p:nvSpPr>
        <p:spPr>
          <a:xfrm>
            <a:off x="1193533" y="1570735"/>
            <a:ext cx="9227650" cy="1291286"/>
          </a:xfrm>
        </p:spPr>
        <p:txBody>
          <a:bodyPr anchor="b">
            <a:normAutofit/>
          </a:bodyPr>
          <a:lstStyle/>
          <a:p>
            <a:pPr algn="l"/>
            <a:r>
              <a:rPr lang="en-US" sz="4000" dirty="0"/>
              <a:t>Analyzing the </a:t>
            </a:r>
            <a:r>
              <a:rPr lang="en-US" sz="4000" dirty="0" smtClean="0"/>
              <a:t>Implications of </a:t>
            </a:r>
            <a:r>
              <a:rPr lang="en-US" sz="4000" dirty="0"/>
              <a:t>AI </a:t>
            </a:r>
            <a:r>
              <a:rPr lang="en-US" sz="4000" dirty="0" smtClean="0"/>
              <a:t>in Education</a:t>
            </a:r>
            <a:endParaRPr lang="en-US" sz="4000" dirty="0"/>
          </a:p>
        </p:txBody>
      </p:sp>
      <p:sp>
        <p:nvSpPr>
          <p:cNvPr id="5" name="Subtitle 4">
            <a:extLst>
              <a:ext uri="{FF2B5EF4-FFF2-40B4-BE49-F238E27FC236}">
                <a16:creationId xmlns:a16="http://schemas.microsoft.com/office/drawing/2014/main" id="{3CB11A40-C392-072C-3431-68622FE799D8}"/>
              </a:ext>
            </a:extLst>
          </p:cNvPr>
          <p:cNvSpPr>
            <a:spLocks noGrp="1"/>
          </p:cNvSpPr>
          <p:nvPr>
            <p:ph type="subTitle" idx="1"/>
          </p:nvPr>
        </p:nvSpPr>
        <p:spPr>
          <a:xfrm>
            <a:off x="1499510" y="3284039"/>
            <a:ext cx="7321298" cy="753165"/>
          </a:xfrm>
        </p:spPr>
        <p:txBody>
          <a:bodyPr anchor="t">
            <a:normAutofit/>
          </a:bodyPr>
          <a:lstStyle/>
          <a:p>
            <a:pPr algn="l"/>
            <a:r>
              <a:rPr lang="en-US" dirty="0" smtClean="0"/>
              <a:t>August 8</a:t>
            </a:r>
            <a:r>
              <a:rPr lang="en-US" baseline="30000" dirty="0" smtClean="0"/>
              <a:t>th</a:t>
            </a:r>
            <a:r>
              <a:rPr lang="en-US" dirty="0" smtClean="0"/>
              <a:t>, 2024</a:t>
            </a:r>
            <a:endParaRPr lang="en-US" dirty="0"/>
          </a:p>
        </p:txBody>
      </p:sp>
      <p:sp>
        <p:nvSpPr>
          <p:cNvPr id="9" name="Subtitle 2">
            <a:extLst>
              <a:ext uri="{FF2B5EF4-FFF2-40B4-BE49-F238E27FC236}">
                <a16:creationId xmlns:a16="http://schemas.microsoft.com/office/drawing/2014/main" id="{9840382D-018A-718F-C841-871F382F9517}"/>
              </a:ext>
            </a:extLst>
          </p:cNvPr>
          <p:cNvSpPr txBox="1">
            <a:spLocks/>
          </p:cNvSpPr>
          <p:nvPr/>
        </p:nvSpPr>
        <p:spPr>
          <a:xfrm>
            <a:off x="1524000" y="4459222"/>
            <a:ext cx="8177989" cy="128254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dirty="0" smtClean="0">
                <a:ln>
                  <a:noFill/>
                </a:ln>
                <a:solidFill>
                  <a:srgbClr val="000000"/>
                </a:solidFill>
                <a:effectLst/>
                <a:uLnTx/>
                <a:uFillTx/>
                <a:latin typeface="Calibri" panose="020F0502020204030204"/>
                <a:ea typeface="+mn-ea"/>
                <a:cs typeface="+mn-cs"/>
              </a:rPr>
              <a:t>Jeff Tunney</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dirty="0" smtClean="0">
                <a:ln>
                  <a:noFill/>
                </a:ln>
                <a:solidFill>
                  <a:srgbClr val="000000"/>
                </a:solidFill>
                <a:effectLst/>
                <a:uLnTx/>
                <a:uFillTx/>
                <a:latin typeface="Calibri" panose="020F0502020204030204"/>
                <a:ea typeface="+mn-ea"/>
                <a:cs typeface="+mn-cs"/>
              </a:rPr>
              <a:t>Associate Director</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dirty="0" smtClean="0">
                <a:ln>
                  <a:noFill/>
                </a:ln>
                <a:solidFill>
                  <a:srgbClr val="000000"/>
                </a:solidFill>
                <a:effectLst/>
                <a:uLnTx/>
                <a:uFillTx/>
                <a:latin typeface="Calibri" panose="020F0502020204030204"/>
                <a:ea typeface="+mn-ea"/>
                <a:cs typeface="+mn-cs"/>
              </a:rPr>
              <a:t>Center for Teaching &amp; Learning Innovation</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dirty="0" smtClean="0">
                <a:ln>
                  <a:noFill/>
                </a:ln>
                <a:solidFill>
                  <a:srgbClr val="000000"/>
                </a:solidFill>
                <a:effectLst/>
                <a:uLnTx/>
                <a:uFillTx/>
                <a:latin typeface="Calibri" panose="020F0502020204030204"/>
                <a:ea typeface="+mn-ea"/>
                <a:cs typeface="+mn-cs"/>
              </a:rPr>
              <a:t>Vermont State University</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Right Triangle 15">
            <a:extLst>
              <a:ext uri="{FF2B5EF4-FFF2-40B4-BE49-F238E27FC236}">
                <a16:creationId xmlns:a16="http://schemas.microsoft.com/office/drawing/2014/main" id="{D7508498-8EFE-07F5-3C64-74BB8B75D84A}"/>
              </a:ext>
            </a:extLst>
          </p:cNvPr>
          <p:cNvSpPr/>
          <p:nvPr/>
        </p:nvSpPr>
        <p:spPr>
          <a:xfrm rot="16200000">
            <a:off x="8428426" y="3100184"/>
            <a:ext cx="3291840" cy="3291840"/>
          </a:xfrm>
          <a:prstGeom prst="rtTriangle">
            <a:avLst/>
          </a:prstGeom>
          <a:solidFill>
            <a:srgbClr val="06AB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1989" y="4964662"/>
            <a:ext cx="1828800" cy="1028333"/>
          </a:xfrm>
          <a:prstGeom prst="rect">
            <a:avLst/>
          </a:prstGeom>
        </p:spPr>
      </p:pic>
      <p:pic>
        <p:nvPicPr>
          <p:cNvPr id="2" name="Picture 1"/>
          <p:cNvPicPr>
            <a:picLocks noChangeAspect="1"/>
          </p:cNvPicPr>
          <p:nvPr/>
        </p:nvPicPr>
        <p:blipFill>
          <a:blip r:embed="rId4"/>
          <a:stretch>
            <a:fillRect/>
          </a:stretch>
        </p:blipFill>
        <p:spPr>
          <a:xfrm>
            <a:off x="1193533" y="714923"/>
            <a:ext cx="2018639" cy="1088349"/>
          </a:xfrm>
          <a:prstGeom prst="rect">
            <a:avLst/>
          </a:prstGeom>
        </p:spPr>
      </p:pic>
    </p:spTree>
    <p:extLst>
      <p:ext uri="{BB962C8B-B14F-4D97-AF65-F5344CB8AC3E}">
        <p14:creationId xmlns:p14="http://schemas.microsoft.com/office/powerpoint/2010/main" val="4115272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guidance</a:t>
            </a:r>
            <a:endParaRPr lang="en-US" dirty="0"/>
          </a:p>
        </p:txBody>
      </p:sp>
      <p:sp>
        <p:nvSpPr>
          <p:cNvPr id="3" name="Content Placeholder 2"/>
          <p:cNvSpPr>
            <a:spLocks noGrp="1"/>
          </p:cNvSpPr>
          <p:nvPr>
            <p:ph idx="1"/>
          </p:nvPr>
        </p:nvSpPr>
        <p:spPr/>
        <p:txBody>
          <a:bodyPr>
            <a:normAutofit/>
          </a:bodyPr>
          <a:lstStyle/>
          <a:p>
            <a:pPr lvl="1"/>
            <a:r>
              <a:rPr lang="en-US" sz="2000" dirty="0" smtClean="0">
                <a:latin typeface="Calibri Light" panose="020F0302020204030204" pitchFamily="34" charset="0"/>
                <a:cs typeface="Calibri Light" panose="020F0302020204030204" pitchFamily="34" charset="0"/>
              </a:rPr>
              <a:t>Transparency – Disclose how AI was used</a:t>
            </a:r>
          </a:p>
          <a:p>
            <a:pPr lvl="1"/>
            <a:r>
              <a:rPr lang="en-US" sz="2000" dirty="0">
                <a:latin typeface="Calibri Light" panose="020F0302020204030204" pitchFamily="34" charset="0"/>
                <a:cs typeface="Calibri Light" panose="020F0302020204030204" pitchFamily="34" charset="0"/>
              </a:rPr>
              <a:t>Accuracy - </a:t>
            </a:r>
            <a:r>
              <a:rPr lang="en-US" sz="2000" dirty="0" smtClean="0">
                <a:latin typeface="Calibri Light" panose="020F0302020204030204" pitchFamily="34" charset="0"/>
                <a:cs typeface="Calibri Light" panose="020F0302020204030204" pitchFamily="34" charset="0"/>
              </a:rPr>
              <a:t>Fact </a:t>
            </a:r>
            <a:r>
              <a:rPr lang="en-US" sz="2000" dirty="0">
                <a:latin typeface="Calibri Light" panose="020F0302020204030204" pitchFamily="34" charset="0"/>
                <a:cs typeface="Calibri Light" panose="020F0302020204030204" pitchFamily="34" charset="0"/>
              </a:rPr>
              <a:t>check and assure that what the AI said is </a:t>
            </a:r>
            <a:r>
              <a:rPr lang="en-US" sz="2000" dirty="0" smtClean="0">
                <a:latin typeface="Calibri Light" panose="020F0302020204030204" pitchFamily="34" charset="0"/>
                <a:cs typeface="Calibri Light" panose="020F0302020204030204" pitchFamily="34" charset="0"/>
              </a:rPr>
              <a:t>accurate</a:t>
            </a:r>
            <a:endParaRPr lang="en-US" sz="2000" dirty="0" smtClean="0">
              <a:latin typeface="Calibri Light" panose="020F0302020204030204" pitchFamily="34" charset="0"/>
              <a:cs typeface="Calibri Light" panose="020F0302020204030204" pitchFamily="34" charset="0"/>
            </a:endParaRPr>
          </a:p>
          <a:p>
            <a:pPr lvl="1"/>
            <a:r>
              <a:rPr lang="en-US" sz="2000" dirty="0">
                <a:latin typeface="Calibri Light" panose="020F0302020204030204" pitchFamily="34" charset="0"/>
                <a:cs typeface="Calibri Light" panose="020F0302020204030204" pitchFamily="34" charset="0"/>
              </a:rPr>
              <a:t>Responsibility - </a:t>
            </a:r>
            <a:r>
              <a:rPr lang="en-US" sz="2000" dirty="0" smtClean="0">
                <a:latin typeface="Calibri Light" panose="020F0302020204030204" pitchFamily="34" charset="0"/>
                <a:cs typeface="Calibri Light" panose="020F0302020204030204" pitchFamily="34" charset="0"/>
              </a:rPr>
              <a:t>You </a:t>
            </a:r>
            <a:r>
              <a:rPr lang="en-US" sz="2000" dirty="0">
                <a:latin typeface="Calibri Light" panose="020F0302020204030204" pitchFamily="34" charset="0"/>
                <a:cs typeface="Calibri Light" panose="020F0302020204030204" pitchFamily="34" charset="0"/>
              </a:rPr>
              <a:t>are responsible for vetting and checking what the AI </a:t>
            </a:r>
            <a:r>
              <a:rPr lang="en-US" sz="2000" dirty="0" smtClean="0">
                <a:latin typeface="Calibri Light" panose="020F0302020204030204" pitchFamily="34" charset="0"/>
                <a:cs typeface="Calibri Light" panose="020F0302020204030204" pitchFamily="34" charset="0"/>
              </a:rPr>
              <a:t>generates</a:t>
            </a:r>
            <a:endParaRPr lang="en-US" sz="2000" dirty="0">
              <a:latin typeface="Calibri Light" panose="020F0302020204030204" pitchFamily="34" charset="0"/>
              <a:cs typeface="Calibri Light" panose="020F0302020204030204" pitchFamily="34" charset="0"/>
            </a:endParaRPr>
          </a:p>
          <a:p>
            <a:pPr lvl="1"/>
            <a:r>
              <a:rPr lang="en-US" sz="2000" dirty="0">
                <a:latin typeface="Calibri Light" panose="020F0302020204030204" pitchFamily="34" charset="0"/>
                <a:cs typeface="Calibri Light" panose="020F0302020204030204" pitchFamily="34" charset="0"/>
              </a:rPr>
              <a:t>Source </a:t>
            </a:r>
            <a:r>
              <a:rPr lang="en-US" sz="2000" dirty="0">
                <a:latin typeface="Calibri Light" panose="020F0302020204030204" pitchFamily="34" charset="0"/>
                <a:cs typeface="Calibri Light" panose="020F0302020204030204" pitchFamily="34" charset="0"/>
              </a:rPr>
              <a:t>Attribution - </a:t>
            </a:r>
            <a:r>
              <a:rPr lang="en-US" sz="2000" dirty="0" smtClean="0">
                <a:latin typeface="Calibri Light" panose="020F0302020204030204" pitchFamily="34" charset="0"/>
                <a:cs typeface="Calibri Light" panose="020F0302020204030204" pitchFamily="34" charset="0"/>
              </a:rPr>
              <a:t>You </a:t>
            </a:r>
            <a:r>
              <a:rPr lang="en-US" sz="2000" dirty="0">
                <a:latin typeface="Calibri Light" panose="020F0302020204030204" pitchFamily="34" charset="0"/>
                <a:cs typeface="Calibri Light" panose="020F0302020204030204" pitchFamily="34" charset="0"/>
              </a:rPr>
              <a:t>verify the sources the AI generates are true. </a:t>
            </a:r>
            <a:endParaRPr lang="en-US" sz="2000" dirty="0" smtClean="0">
              <a:latin typeface="Calibri Light" panose="020F0302020204030204" pitchFamily="34" charset="0"/>
              <a:cs typeface="Calibri Light" panose="020F0302020204030204" pitchFamily="34" charset="0"/>
            </a:endParaRPr>
          </a:p>
          <a:p>
            <a:pPr lvl="1"/>
            <a:r>
              <a:rPr lang="en-US" sz="2000" dirty="0" smtClean="0">
                <a:latin typeface="Calibri Light" panose="020F0302020204030204" pitchFamily="34" charset="0"/>
                <a:cs typeface="Calibri Light" panose="020F0302020204030204" pitchFamily="34" charset="0"/>
              </a:rPr>
              <a:t>Originality </a:t>
            </a:r>
            <a:r>
              <a:rPr lang="en-US" sz="2000" dirty="0">
                <a:latin typeface="Calibri Light" panose="020F0302020204030204" pitchFamily="34" charset="0"/>
                <a:cs typeface="Calibri Light" panose="020F0302020204030204" pitchFamily="34" charset="0"/>
              </a:rPr>
              <a:t>- Assure that the writing reflect your ideas</a:t>
            </a:r>
            <a:endParaRPr lang="en-US" sz="2000" dirty="0">
              <a:latin typeface="Calibri Light" panose="020F0302020204030204" pitchFamily="34" charset="0"/>
              <a:cs typeface="Calibri Light" panose="020F0302020204030204" pitchFamily="34" charset="0"/>
            </a:endParaRPr>
          </a:p>
          <a:p>
            <a:pPr lvl="1"/>
            <a:r>
              <a:rPr lang="en-US" sz="2000" dirty="0">
                <a:latin typeface="Calibri Light" panose="020F0302020204030204" pitchFamily="34" charset="0"/>
                <a:cs typeface="Calibri Light" panose="020F0302020204030204" pitchFamily="34" charset="0"/>
              </a:rPr>
              <a:t>Quality - Writing holds to the quality standards of the discipline and </a:t>
            </a:r>
            <a:r>
              <a:rPr lang="en-US" sz="2000" dirty="0" smtClean="0">
                <a:latin typeface="Calibri Light" panose="020F0302020204030204" pitchFamily="34" charset="0"/>
                <a:cs typeface="Calibri Light" panose="020F0302020204030204" pitchFamily="34" charset="0"/>
              </a:rPr>
              <a:t>institution</a:t>
            </a:r>
            <a:endParaRPr lang="en-US" sz="2000"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CA6692A8-7E20-32EB-A61A-8D2225B1430B}"/>
              </a:ext>
            </a:extLst>
          </p:cNvPr>
          <p:cNvSpPr txBox="1"/>
          <p:nvPr/>
        </p:nvSpPr>
        <p:spPr>
          <a:xfrm>
            <a:off x="581192" y="6115590"/>
            <a:ext cx="11029615"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ill Sans MT" panose="020B0502020104020203"/>
                <a:ea typeface="+mn-ea"/>
                <a:cs typeface="+mn-cs"/>
              </a:rPr>
              <a:t>Writing, M.-C. J. T. F. on, &amp; Uncategorized, A. · in. (n.d.). Initial Guidance for Evaluating the Use of AI in Scholarship and Creativity – MLA-CCCC Joint Task Force on Writing and AI. Retrieved February 12, 2024, from https://</a:t>
            </a:r>
            <a:r>
              <a:rPr kumimoji="0" lang="en-US" sz="1050" b="0" i="0" u="none" strike="noStrike" kern="1200" cap="none" spc="0" normalizeH="0" baseline="0" noProof="0" dirty="0" err="1">
                <a:ln>
                  <a:noFill/>
                </a:ln>
                <a:solidFill>
                  <a:prstClr val="black"/>
                </a:solidFill>
                <a:effectLst/>
                <a:uLnTx/>
                <a:uFillTx/>
                <a:latin typeface="Gill Sans MT" panose="020B0502020104020203"/>
                <a:ea typeface="+mn-ea"/>
                <a:cs typeface="+mn-cs"/>
              </a:rPr>
              <a:t>aiandwriting.hcommons.org</a:t>
            </a:r>
            <a:r>
              <a:rPr kumimoji="0" lang="en-US" sz="1050" b="0" i="0" u="none" strike="noStrike" kern="1200" cap="none" spc="0" normalizeH="0" baseline="0" noProof="0" dirty="0">
                <a:ln>
                  <a:noFill/>
                </a:ln>
                <a:solidFill>
                  <a:prstClr val="black"/>
                </a:solidFill>
                <a:effectLst/>
                <a:uLnTx/>
                <a:uFillTx/>
                <a:latin typeface="Gill Sans MT" panose="020B0502020104020203"/>
                <a:ea typeface="+mn-ea"/>
                <a:cs typeface="+mn-cs"/>
              </a:rPr>
              <a:t>/2024/01/28/initial-guidance-for-evaluating-the-use-of-ai-in-scholarship-and-creativity/</a:t>
            </a:r>
          </a:p>
        </p:txBody>
      </p:sp>
    </p:spTree>
    <p:extLst>
      <p:ext uri="{BB962C8B-B14F-4D97-AF65-F5344CB8AC3E}">
        <p14:creationId xmlns:p14="http://schemas.microsoft.com/office/powerpoint/2010/main" val="13197081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5A60B-A798-A561-C017-9EE59C9DCFFD}"/>
              </a:ext>
            </a:extLst>
          </p:cNvPr>
          <p:cNvSpPr>
            <a:spLocks noGrp="1"/>
          </p:cNvSpPr>
          <p:nvPr>
            <p:ph type="title"/>
          </p:nvPr>
        </p:nvSpPr>
        <p:spPr>
          <a:xfrm>
            <a:off x="836679" y="723898"/>
            <a:ext cx="6002110" cy="828455"/>
          </a:xfrm>
        </p:spPr>
        <p:txBody>
          <a:bodyPr>
            <a:normAutofit/>
          </a:bodyPr>
          <a:lstStyle/>
          <a:p>
            <a:r>
              <a:rPr lang="en-US" sz="4000" dirty="0">
                <a:latin typeface="Gill Sans MT" panose="020B0502020104020203" pitchFamily="34" charset="0"/>
              </a:rPr>
              <a:t>Scenario</a:t>
            </a:r>
          </a:p>
        </p:txBody>
      </p:sp>
      <p:sp>
        <p:nvSpPr>
          <p:cNvPr id="9" name="Content Placeholder 8">
            <a:extLst>
              <a:ext uri="{FF2B5EF4-FFF2-40B4-BE49-F238E27FC236}">
                <a16:creationId xmlns:a16="http://schemas.microsoft.com/office/drawing/2014/main" id="{F240F390-6289-2DC7-2982-4C72A5F398AE}"/>
              </a:ext>
            </a:extLst>
          </p:cNvPr>
          <p:cNvSpPr>
            <a:spLocks noGrp="1"/>
          </p:cNvSpPr>
          <p:nvPr>
            <p:ph idx="1"/>
          </p:nvPr>
        </p:nvSpPr>
        <p:spPr>
          <a:xfrm>
            <a:off x="836680" y="1895707"/>
            <a:ext cx="6002110" cy="4238394"/>
          </a:xfrm>
        </p:spPr>
        <p:txBody>
          <a:bodyPr>
            <a:normAutofit lnSpcReduction="10000"/>
          </a:bodyPr>
          <a:lstStyle/>
          <a:p>
            <a:pPr marL="0" indent="0">
              <a:buNone/>
            </a:pPr>
            <a:r>
              <a:rPr lang="en-US" sz="2000" dirty="0" smtClean="0">
                <a:solidFill>
                  <a:srgbClr val="FF0000"/>
                </a:solidFill>
                <a:latin typeface="Calibri Light" panose="020F0302020204030204" pitchFamily="34" charset="0"/>
                <a:cs typeface="Calibri Light" panose="020F0302020204030204" pitchFamily="34" charset="0"/>
              </a:rPr>
              <a:t>Spend a few minutes to reflect individually or in a group to consider the following scenario:</a:t>
            </a:r>
          </a:p>
          <a:p>
            <a:pPr marL="0" indent="0">
              <a:buNone/>
            </a:pPr>
            <a:endParaRPr lang="en-US" sz="1800" dirty="0">
              <a:latin typeface="Calibri Light" panose="020F0302020204030204" pitchFamily="34" charset="0"/>
              <a:cs typeface="Calibri Light" panose="020F0302020204030204" pitchFamily="34" charset="0"/>
            </a:endParaRPr>
          </a:p>
          <a:p>
            <a:pPr marL="0" indent="0">
              <a:buNone/>
            </a:pPr>
            <a:r>
              <a:rPr lang="en-US" sz="1800" dirty="0" smtClean="0">
                <a:latin typeface="Calibri Light" panose="020F0302020204030204" pitchFamily="34" charset="0"/>
                <a:cs typeface="Calibri Light" panose="020F0302020204030204" pitchFamily="34" charset="0"/>
              </a:rPr>
              <a:t>A </a:t>
            </a:r>
            <a:r>
              <a:rPr lang="en-US" sz="1800" dirty="0">
                <a:latin typeface="Calibri Light" panose="020F0302020204030204" pitchFamily="34" charset="0"/>
                <a:cs typeface="Calibri Light" panose="020F0302020204030204" pitchFamily="34" charset="0"/>
              </a:rPr>
              <a:t>graduate student that you mentor has been working on a research article for submission to a journal for publication. They’ve been experimenting with chatbots recently and intend to use one to help them write the article. </a:t>
            </a:r>
          </a:p>
          <a:p>
            <a:pPr marL="0" indent="0">
              <a:buNone/>
            </a:pPr>
            <a:r>
              <a:rPr lang="en-US" sz="1800" dirty="0">
                <a:latin typeface="Calibri Light" panose="020F0302020204030204" pitchFamily="34" charset="0"/>
                <a:cs typeface="Calibri Light" panose="020F0302020204030204" pitchFamily="34" charset="0"/>
              </a:rPr>
              <a:t>They have some concerns about using AI for this. They asked you for advice before getting started and asked if you would give them feedback before they submit the article. </a:t>
            </a:r>
          </a:p>
          <a:p>
            <a:pPr marL="0" indent="0">
              <a:buNone/>
            </a:pPr>
            <a:endParaRPr lang="en-US" sz="2000" b="1" dirty="0" smtClean="0">
              <a:latin typeface="Calibri Light" panose="020F0302020204030204" pitchFamily="34" charset="0"/>
              <a:cs typeface="Calibri Light" panose="020F0302020204030204" pitchFamily="34" charset="0"/>
            </a:endParaRPr>
          </a:p>
          <a:p>
            <a:pPr marL="0" indent="0">
              <a:buNone/>
            </a:pPr>
            <a:r>
              <a:rPr lang="en-US" sz="2000" b="1" dirty="0" smtClean="0">
                <a:latin typeface="Calibri Light" panose="020F0302020204030204" pitchFamily="34" charset="0"/>
                <a:cs typeface="Calibri Light" panose="020F0302020204030204" pitchFamily="34" charset="0"/>
              </a:rPr>
              <a:t>What </a:t>
            </a:r>
            <a:r>
              <a:rPr lang="en-US" sz="2000" b="1" dirty="0">
                <a:latin typeface="Calibri Light" panose="020F0302020204030204" pitchFamily="34" charset="0"/>
                <a:cs typeface="Calibri Light" panose="020F0302020204030204" pitchFamily="34" charset="0"/>
              </a:rPr>
              <a:t>advice would you give them? </a:t>
            </a:r>
          </a:p>
          <a:p>
            <a:pPr marL="0" indent="0">
              <a:buNone/>
            </a:pPr>
            <a:endParaRPr lang="en-US" sz="2000" b="1" dirty="0" smtClean="0">
              <a:latin typeface="Calibri Light" panose="020F0302020204030204" pitchFamily="34" charset="0"/>
              <a:cs typeface="Calibri Light" panose="020F0302020204030204" pitchFamily="34" charset="0"/>
            </a:endParaRPr>
          </a:p>
          <a:p>
            <a:pPr marL="0" indent="0">
              <a:buNone/>
            </a:pPr>
            <a:r>
              <a:rPr lang="en-US" sz="2000" b="1" dirty="0" smtClean="0">
                <a:latin typeface="Calibri Light" panose="020F0302020204030204" pitchFamily="34" charset="0"/>
                <a:cs typeface="Calibri Light" panose="020F0302020204030204" pitchFamily="34" charset="0"/>
              </a:rPr>
              <a:t>What </a:t>
            </a:r>
            <a:r>
              <a:rPr lang="en-US" sz="2000" b="1" dirty="0">
                <a:latin typeface="Calibri Light" panose="020F0302020204030204" pitchFamily="34" charset="0"/>
                <a:cs typeface="Calibri Light" panose="020F0302020204030204" pitchFamily="34" charset="0"/>
              </a:rPr>
              <a:t>might you look for when giving them feedback?</a:t>
            </a:r>
          </a:p>
        </p:txBody>
      </p:sp>
      <p:pic>
        <p:nvPicPr>
          <p:cNvPr id="5" name="Content Placeholder 4" descr="AI-generated image of a person in an office giving advice.">
            <a:extLst>
              <a:ext uri="{FF2B5EF4-FFF2-40B4-BE49-F238E27FC236}">
                <a16:creationId xmlns:a16="http://schemas.microsoft.com/office/drawing/2014/main" id="{B2953A40-B83F-A236-0D92-131165A0E3EF}"/>
              </a:ext>
            </a:extLst>
          </p:cNvPr>
          <p:cNvPicPr>
            <a:picLocks noChangeAspect="1"/>
          </p:cNvPicPr>
          <p:nvPr/>
        </p:nvPicPr>
        <p:blipFill rotWithShape="1">
          <a:blip r:embed="rId3"/>
          <a:srcRect l="17281" r="9920"/>
          <a:stretch/>
        </p:blipFill>
        <p:spPr>
          <a:xfrm>
            <a:off x="7199440" y="10"/>
            <a:ext cx="4992560" cy="6857990"/>
          </a:xfrm>
          <a:prstGeom prst="rect">
            <a:avLst/>
          </a:prstGeom>
          <a:effectLst/>
        </p:spPr>
      </p:pic>
      <p:sp>
        <p:nvSpPr>
          <p:cNvPr id="6" name="TextBox 5">
            <a:extLst>
              <a:ext uri="{FF2B5EF4-FFF2-40B4-BE49-F238E27FC236}">
                <a16:creationId xmlns:a16="http://schemas.microsoft.com/office/drawing/2014/main" id="{A9DDE645-6CEB-67C2-24D7-60F95E210048}"/>
              </a:ext>
            </a:extLst>
          </p:cNvPr>
          <p:cNvSpPr txBox="1"/>
          <p:nvPr/>
        </p:nvSpPr>
        <p:spPr>
          <a:xfrm>
            <a:off x="7199440" y="6556249"/>
            <a:ext cx="4999386" cy="301752"/>
          </a:xfrm>
          <a:prstGeom prst="rect">
            <a:avLst/>
          </a:prstGeom>
          <a:solidFill>
            <a:srgbClr val="A6A6A6">
              <a:alpha val="58824"/>
            </a:srgbClr>
          </a:solidFill>
          <a:ln>
            <a:noFill/>
          </a:ln>
        </p:spPr>
        <p:txBody>
          <a:bodyPr vert="horz" wrap="square" lIns="91440" tIns="45720" rIns="91440" bIns="45720" rtlCol="0" anchor="t">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(Image generated by DALL-E, 2/6/23)</a:t>
            </a:r>
          </a:p>
        </p:txBody>
      </p:sp>
    </p:spTree>
    <p:extLst>
      <p:ext uri="{BB962C8B-B14F-4D97-AF65-F5344CB8AC3E}">
        <p14:creationId xmlns:p14="http://schemas.microsoft.com/office/powerpoint/2010/main" val="10959166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adlock on computer motherboard">
            <a:extLst>
              <a:ext uri="{FF2B5EF4-FFF2-40B4-BE49-F238E27FC236}">
                <a16:creationId xmlns:a16="http://schemas.microsoft.com/office/drawing/2014/main" id="{9D6C547E-D6AF-A4C6-59D8-1887DA711690}"/>
              </a:ext>
            </a:extLst>
          </p:cNvPr>
          <p:cNvPicPr>
            <a:picLocks noChangeAspect="1"/>
          </p:cNvPicPr>
          <p:nvPr/>
        </p:nvPicPr>
        <p:blipFill rotWithShape="1">
          <a:blip r:embed="rId3"/>
          <a:srcRect t="7864" b="7864"/>
          <a:stretch/>
        </p:blipFill>
        <p:spPr>
          <a:xfrm>
            <a:off x="-1" y="1"/>
            <a:ext cx="12191999" cy="6858000"/>
          </a:xfrm>
          <a:prstGeom prst="rect">
            <a:avLst/>
          </a:prstGeom>
        </p:spPr>
      </p:pic>
      <p:sp>
        <p:nvSpPr>
          <p:cNvPr id="4" name="Title 1">
            <a:extLst>
              <a:ext uri="{FF2B5EF4-FFF2-40B4-BE49-F238E27FC236}">
                <a16:creationId xmlns:a16="http://schemas.microsoft.com/office/drawing/2014/main" id="{F1B4D89E-D391-C259-DED7-E9418788378D}"/>
              </a:ext>
            </a:extLst>
          </p:cNvPr>
          <p:cNvSpPr txBox="1">
            <a:spLocks/>
          </p:cNvSpPr>
          <p:nvPr/>
        </p:nvSpPr>
        <p:spPr>
          <a:xfrm>
            <a:off x="0" y="3055435"/>
            <a:ext cx="12192000" cy="814038"/>
          </a:xfrm>
          <a:prstGeom prst="rect">
            <a:avLst/>
          </a:prstGeom>
          <a:solidFill>
            <a:schemeClr val="accent1"/>
          </a:solidFill>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all" spc="0" normalizeH="0" baseline="0" noProof="0" dirty="0" smtClean="0">
                <a:ln>
                  <a:noFill/>
                </a:ln>
                <a:solidFill>
                  <a:prstClr val="white"/>
                </a:solidFill>
                <a:effectLst/>
                <a:uLnTx/>
                <a:uFillTx/>
                <a:latin typeface="Gill Sans MT" panose="020B0502020104020203"/>
                <a:ea typeface="+mj-ea"/>
                <a:cs typeface="+mj-cs"/>
              </a:rPr>
              <a:t>DATA PRIVACY</a:t>
            </a:r>
            <a:endParaRPr kumimoji="0" lang="en-US" sz="4000" b="0" i="0" u="none" strike="noStrike" kern="1200" cap="all" spc="0" normalizeH="0" baseline="0" noProof="0" dirty="0">
              <a:ln>
                <a:noFill/>
              </a:ln>
              <a:solidFill>
                <a:prstClr val="white"/>
              </a:solidFill>
              <a:effectLst/>
              <a:uLnTx/>
              <a:uFillTx/>
              <a:latin typeface="Gill Sans MT" panose="020B0502020104020203"/>
              <a:ea typeface="+mj-ea"/>
              <a:cs typeface="+mj-cs"/>
            </a:endParaRPr>
          </a:p>
        </p:txBody>
      </p:sp>
    </p:spTree>
    <p:extLst>
      <p:ext uri="{BB962C8B-B14F-4D97-AF65-F5344CB8AC3E}">
        <p14:creationId xmlns:p14="http://schemas.microsoft.com/office/powerpoint/2010/main" val="9333740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5FAE3-B518-CCA9-2DC8-6054A05A8C70}"/>
              </a:ext>
            </a:extLst>
          </p:cNvPr>
          <p:cNvSpPr>
            <a:spLocks noGrp="1"/>
          </p:cNvSpPr>
          <p:nvPr>
            <p:ph type="title"/>
          </p:nvPr>
        </p:nvSpPr>
        <p:spPr>
          <a:xfrm>
            <a:off x="6803409" y="762001"/>
            <a:ext cx="4156512" cy="1708244"/>
          </a:xfrm>
        </p:spPr>
        <p:txBody>
          <a:bodyPr anchor="ctr">
            <a:normAutofit/>
          </a:bodyPr>
          <a:lstStyle/>
          <a:p>
            <a:r>
              <a:rPr lang="en-US" sz="4000" dirty="0">
                <a:latin typeface="Calibri Light" panose="020F0302020204030204" pitchFamily="34" charset="0"/>
                <a:cs typeface="Calibri Light" panose="020F0302020204030204" pitchFamily="34" charset="0"/>
              </a:rPr>
              <a:t>Privacy and </a:t>
            </a:r>
            <a:r>
              <a:rPr lang="en-US" sz="4000" dirty="0" smtClean="0">
                <a:latin typeface="Calibri Light" panose="020F0302020204030204" pitchFamily="34" charset="0"/>
                <a:cs typeface="Calibri Light" panose="020F0302020204030204" pitchFamily="34" charset="0"/>
              </a:rPr>
              <a:t>Security </a:t>
            </a:r>
            <a:r>
              <a:rPr lang="en-US" sz="4000" dirty="0">
                <a:latin typeface="Calibri Light" panose="020F0302020204030204" pitchFamily="34" charset="0"/>
                <a:cs typeface="Calibri Light" panose="020F0302020204030204" pitchFamily="34" charset="0"/>
              </a:rPr>
              <a:t>G</a:t>
            </a:r>
            <a:r>
              <a:rPr lang="en-US" sz="4000" dirty="0" smtClean="0">
                <a:latin typeface="Calibri Light" panose="020F0302020204030204" pitchFamily="34" charset="0"/>
                <a:cs typeface="Calibri Light" panose="020F0302020204030204" pitchFamily="34" charset="0"/>
              </a:rPr>
              <a:t>uidance</a:t>
            </a:r>
            <a:endParaRPr lang="en-US" sz="4000" dirty="0">
              <a:latin typeface="Calibri Light" panose="020F0302020204030204" pitchFamily="34" charset="0"/>
              <a:cs typeface="Calibri Light" panose="020F0302020204030204" pitchFamily="34" charset="0"/>
            </a:endParaRPr>
          </a:p>
        </p:txBody>
      </p:sp>
      <p:sp>
        <p:nvSpPr>
          <p:cNvPr id="4" name="Content Placeholder 3">
            <a:extLst>
              <a:ext uri="{FF2B5EF4-FFF2-40B4-BE49-F238E27FC236}">
                <a16:creationId xmlns:a16="http://schemas.microsoft.com/office/drawing/2014/main" id="{E0E46EBD-7DB5-6C8F-260E-B61E5EE5242E}"/>
              </a:ext>
            </a:extLst>
          </p:cNvPr>
          <p:cNvSpPr>
            <a:spLocks noGrp="1"/>
          </p:cNvSpPr>
          <p:nvPr>
            <p:ph idx="1"/>
          </p:nvPr>
        </p:nvSpPr>
        <p:spPr>
          <a:xfrm>
            <a:off x="6803409" y="2470245"/>
            <a:ext cx="4373672" cy="3769835"/>
          </a:xfrm>
        </p:spPr>
        <p:txBody>
          <a:bodyPr anchor="ctr">
            <a:normAutofit/>
          </a:bodyPr>
          <a:lstStyle/>
          <a:p>
            <a:pPr lvl="0"/>
            <a:r>
              <a:rPr lang="en-US" sz="2000" dirty="0" smtClean="0">
                <a:latin typeface="Calibri Light" panose="020F0302020204030204" pitchFamily="34" charset="0"/>
                <a:cs typeface="Calibri Light" panose="020F0302020204030204" pitchFamily="34" charset="0"/>
              </a:rPr>
              <a:t>Inform </a:t>
            </a:r>
            <a:r>
              <a:rPr lang="en-US" sz="2000" dirty="0">
                <a:latin typeface="Calibri Light" panose="020F0302020204030204" pitchFamily="34" charset="0"/>
                <a:cs typeface="Calibri Light" panose="020F0302020204030204" pitchFamily="34" charset="0"/>
              </a:rPr>
              <a:t>yourself and students about AI</a:t>
            </a:r>
          </a:p>
          <a:p>
            <a:pPr lvl="0"/>
            <a:r>
              <a:rPr lang="en-US" sz="2000" dirty="0">
                <a:latin typeface="Calibri Light" panose="020F0302020204030204" pitchFamily="34" charset="0"/>
                <a:cs typeface="Calibri Light" panose="020F0302020204030204" pitchFamily="34" charset="0"/>
              </a:rPr>
              <a:t>Don’t put sensitive or private info into chatbots</a:t>
            </a:r>
            <a:endParaRPr lang="en-US" sz="1600" dirty="0">
              <a:latin typeface="Calibri Light" panose="020F0302020204030204" pitchFamily="34" charset="0"/>
              <a:cs typeface="Calibri Light" panose="020F0302020204030204" pitchFamily="34" charset="0"/>
            </a:endParaRPr>
          </a:p>
          <a:p>
            <a:pPr lvl="0"/>
            <a:r>
              <a:rPr lang="en-US" sz="2000" dirty="0">
                <a:latin typeface="Calibri Light" panose="020F0302020204030204" pitchFamily="34" charset="0"/>
                <a:cs typeface="Calibri Light" panose="020F0302020204030204" pitchFamily="34" charset="0"/>
              </a:rPr>
              <a:t>Use private mode when appropriate</a:t>
            </a:r>
          </a:p>
          <a:p>
            <a:pPr lvl="0"/>
            <a:r>
              <a:rPr lang="en-US" sz="2000" dirty="0">
                <a:latin typeface="Calibri Light" panose="020F0302020204030204" pitchFamily="34" charset="0"/>
                <a:cs typeface="Calibri Light" panose="020F0302020204030204" pitchFamily="34" charset="0"/>
              </a:rPr>
              <a:t>Get informed consent</a:t>
            </a:r>
          </a:p>
          <a:p>
            <a:pPr lvl="0"/>
            <a:r>
              <a:rPr lang="en-US" sz="2000" dirty="0">
                <a:latin typeface="Calibri Light" panose="020F0302020204030204" pitchFamily="34" charset="0"/>
                <a:cs typeface="Calibri Light" panose="020F0302020204030204" pitchFamily="34" charset="0"/>
              </a:rPr>
              <a:t>Use third-party tools with </a:t>
            </a:r>
            <a:r>
              <a:rPr lang="en-US" sz="2000" dirty="0" smtClean="0">
                <a:latin typeface="Calibri Light" panose="020F0302020204030204" pitchFamily="34" charset="0"/>
                <a:cs typeface="Calibri Light" panose="020F0302020204030204" pitchFamily="34" charset="0"/>
              </a:rPr>
              <a:t>care</a:t>
            </a:r>
          </a:p>
          <a:p>
            <a:pPr lvl="0"/>
            <a:r>
              <a:rPr lang="en-US" sz="2000" dirty="0" smtClean="0">
                <a:latin typeface="Calibri Light" panose="020F0302020204030204" pitchFamily="34" charset="0"/>
                <a:cs typeface="Calibri Light" panose="020F0302020204030204" pitchFamily="34" charset="0"/>
              </a:rPr>
              <a:t>Consider using the institution’s supported AI app – Microsoft </a:t>
            </a:r>
            <a:r>
              <a:rPr lang="en-US" sz="2000" dirty="0" err="1" smtClean="0">
                <a:latin typeface="Calibri Light" panose="020F0302020204030204" pitchFamily="34" charset="0"/>
                <a:cs typeface="Calibri Light" panose="020F0302020204030204" pitchFamily="34" charset="0"/>
              </a:rPr>
              <a:t>CoPilot</a:t>
            </a:r>
            <a:endParaRPr lang="en-US" sz="2000" dirty="0">
              <a:latin typeface="Calibri Light" panose="020F0302020204030204" pitchFamily="34" charset="0"/>
              <a:cs typeface="Calibri Light" panose="020F0302020204030204" pitchFamily="34" charset="0"/>
            </a:endParaRPr>
          </a:p>
        </p:txBody>
      </p:sp>
      <p:pic>
        <p:nvPicPr>
          <p:cNvPr id="5" name="Picture 4" descr="Keychain on computer keyboard">
            <a:extLst>
              <a:ext uri="{FF2B5EF4-FFF2-40B4-BE49-F238E27FC236}">
                <a16:creationId xmlns:a16="http://schemas.microsoft.com/office/drawing/2014/main" id="{B9556F41-D994-FC38-9306-E30B8EF71D85}"/>
              </a:ext>
            </a:extLst>
          </p:cNvPr>
          <p:cNvPicPr>
            <a:picLocks noChangeAspect="1"/>
          </p:cNvPicPr>
          <p:nvPr/>
        </p:nvPicPr>
        <p:blipFill rotWithShape="1">
          <a:blip r:embed="rId3"/>
          <a:srcRect l="31164" r="15187" b="-2"/>
          <a:stretch/>
        </p:blipFill>
        <p:spPr>
          <a:xfrm>
            <a:off x="0" y="0"/>
            <a:ext cx="5511800" cy="6858002"/>
          </a:xfrm>
          <a:prstGeom prst="rect">
            <a:avLst/>
          </a:prstGeom>
        </p:spPr>
      </p:pic>
    </p:spTree>
    <p:extLst>
      <p:ext uri="{BB962C8B-B14F-4D97-AF65-F5344CB8AC3E}">
        <p14:creationId xmlns:p14="http://schemas.microsoft.com/office/powerpoint/2010/main" val="8474065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Privacy terms of service for AI </a:t>
            </a:r>
            <a:r>
              <a:rPr lang="en-US" dirty="0" err="1">
                <a:latin typeface="Calibri Light" panose="020F0302020204030204" pitchFamily="34" charset="0"/>
                <a:cs typeface="Calibri Light" panose="020F0302020204030204" pitchFamily="34" charset="0"/>
              </a:rPr>
              <a:t>chatbots</a:t>
            </a:r>
            <a:endParaRPr lang="en-US" dirty="0">
              <a:latin typeface="Calibri Light" panose="020F0302020204030204" pitchFamily="34" charset="0"/>
              <a:cs typeface="Calibri Light" panose="020F0302020204030204" pitchFamily="34" charset="0"/>
            </a:endParaRPr>
          </a:p>
        </p:txBody>
      </p:sp>
      <p:sp>
        <p:nvSpPr>
          <p:cNvPr id="4" name="Content Placeholder 3"/>
          <p:cNvSpPr>
            <a:spLocks noGrp="1"/>
          </p:cNvSpPr>
          <p:nvPr>
            <p:ph sz="half" idx="1"/>
          </p:nvPr>
        </p:nvSpPr>
        <p:spPr>
          <a:xfrm>
            <a:off x="581193" y="2228003"/>
            <a:ext cx="5422390" cy="1875646"/>
          </a:xfrm>
        </p:spPr>
        <p:txBody>
          <a:bodyPr>
            <a:noAutofit/>
          </a:bodyPr>
          <a:lstStyle/>
          <a:p>
            <a:pPr marL="285750" indent="-285750">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No access for age 13 and under</a:t>
            </a:r>
          </a:p>
          <a:p>
            <a:pPr marL="285750" indent="-285750">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Restrictions for ages 13 to 18</a:t>
            </a:r>
          </a:p>
          <a:p>
            <a:pPr marL="285750" indent="-285750">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Storing user content</a:t>
            </a:r>
          </a:p>
          <a:p>
            <a:pPr marL="285750" indent="-285750">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Ownership of user </a:t>
            </a:r>
            <a:r>
              <a:rPr lang="en-US" sz="2400" dirty="0" smtClean="0">
                <a:latin typeface="Calibri Light" panose="020F0302020204030204" pitchFamily="34" charset="0"/>
                <a:cs typeface="Calibri Light" panose="020F0302020204030204" pitchFamily="34" charset="0"/>
              </a:rPr>
              <a:t>data</a:t>
            </a:r>
            <a:endParaRPr lang="en-US" sz="2400" dirty="0">
              <a:latin typeface="Calibri Light" panose="020F0302020204030204" pitchFamily="34" charset="0"/>
              <a:cs typeface="Calibri Light" panose="020F0302020204030204" pitchFamily="34" charset="0"/>
            </a:endParaRPr>
          </a:p>
        </p:txBody>
      </p:sp>
      <p:sp>
        <p:nvSpPr>
          <p:cNvPr id="5" name="Content Placeholder 4"/>
          <p:cNvSpPr>
            <a:spLocks noGrp="1"/>
          </p:cNvSpPr>
          <p:nvPr>
            <p:ph sz="half" idx="2"/>
          </p:nvPr>
        </p:nvSpPr>
        <p:spPr>
          <a:xfrm>
            <a:off x="6188417" y="2228004"/>
            <a:ext cx="5422392" cy="1875645"/>
          </a:xfrm>
        </p:spPr>
        <p:txBody>
          <a:bodyPr/>
          <a:lstStyle/>
          <a:p>
            <a:pPr marL="285750" indent="-285750">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Using user data for training</a:t>
            </a:r>
          </a:p>
          <a:p>
            <a:pPr marL="285750" indent="-285750">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Collection of location data</a:t>
            </a:r>
          </a:p>
          <a:p>
            <a:pPr marL="285750" indent="-285750">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Sharing data with third parties</a:t>
            </a:r>
          </a:p>
          <a:p>
            <a:endParaRPr lang="en-US" dirty="0">
              <a:latin typeface="Calibri Light" panose="020F0302020204030204" pitchFamily="34" charset="0"/>
              <a:cs typeface="Calibri Light" panose="020F0302020204030204" pitchFamily="34" charset="0"/>
            </a:endParaRPr>
          </a:p>
        </p:txBody>
      </p:sp>
      <p:pic>
        <p:nvPicPr>
          <p:cNvPr id="12" name="Graphic 9" descr="Trophy with solid fill">
            <a:extLst>
              <a:ext uri="{FF2B5EF4-FFF2-40B4-BE49-F238E27FC236}">
                <a16:creationId xmlns:a16="http://schemas.microsoft.com/office/drawing/2014/main" id="{3C37EA6E-48D7-6F6D-8662-540C6E43EEE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466731" y="4491086"/>
            <a:ext cx="1179100" cy="1179100"/>
          </a:xfrm>
          <a:prstGeom prst="rect">
            <a:avLst/>
          </a:prstGeom>
        </p:spPr>
      </p:pic>
      <p:pic>
        <p:nvPicPr>
          <p:cNvPr id="13" name="Graphic 10" descr="Trophy with solid fill">
            <a:extLst>
              <a:ext uri="{FF2B5EF4-FFF2-40B4-BE49-F238E27FC236}">
                <a16:creationId xmlns:a16="http://schemas.microsoft.com/office/drawing/2014/main" id="{AD105E18-2973-99A7-F439-BA971F590E5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327469" y="4491086"/>
            <a:ext cx="1179100" cy="1179100"/>
          </a:xfrm>
          <a:prstGeom prst="rect">
            <a:avLst/>
          </a:prstGeom>
        </p:spPr>
      </p:pic>
      <p:pic>
        <p:nvPicPr>
          <p:cNvPr id="14" name="Graphic 11" descr="Trophy with solid fill">
            <a:extLst>
              <a:ext uri="{FF2B5EF4-FFF2-40B4-BE49-F238E27FC236}">
                <a16:creationId xmlns:a16="http://schemas.microsoft.com/office/drawing/2014/main" id="{3FF63235-FFD1-A5EC-F0FE-7EF27935615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217445" y="4491086"/>
            <a:ext cx="1179100" cy="1179100"/>
          </a:xfrm>
          <a:prstGeom prst="rect">
            <a:avLst/>
          </a:prstGeom>
        </p:spPr>
      </p:pic>
      <p:sp>
        <p:nvSpPr>
          <p:cNvPr id="15" name="TextBox 14">
            <a:extLst>
              <a:ext uri="{FF2B5EF4-FFF2-40B4-BE49-F238E27FC236}">
                <a16:creationId xmlns:a16="http://schemas.microsoft.com/office/drawing/2014/main" id="{88685240-6F25-8C8B-D9DE-30AEBD77D1B7}"/>
              </a:ext>
            </a:extLst>
          </p:cNvPr>
          <p:cNvSpPr txBox="1"/>
          <p:nvPr/>
        </p:nvSpPr>
        <p:spPr>
          <a:xfrm>
            <a:off x="1552353" y="5707734"/>
            <a:ext cx="2509284" cy="1015663"/>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3</a:t>
            </a:r>
            <a:r>
              <a:rPr kumimoji="0" lang="en-US" sz="2000" b="1" i="0" u="none" strike="noStrike" kern="1200" cap="none" spc="0" normalizeH="0" baseline="30000" noProof="0" dirty="0">
                <a:ln>
                  <a:noFill/>
                </a:ln>
                <a:solidFill>
                  <a:prstClr val="black"/>
                </a:solidFill>
                <a:effectLst/>
                <a:uLnTx/>
                <a:uFillTx/>
                <a:latin typeface="Calibri Light" panose="020F0302020204030204" pitchFamily="34" charset="0"/>
                <a:cs typeface="Calibri Light" panose="020F0302020204030204" pitchFamily="34" charset="0"/>
              </a:rPr>
              <a:t>rd</a:t>
            </a:r>
            <a:r>
              <a:rPr kumimoji="0" lang="en-US" sz="2000" b="1"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 Place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Light" panose="020F0302020204030204" pitchFamily="34" charset="0"/>
                <a:cs typeface="Calibri Light" panose="020F0302020204030204" pitchFamily="34" charset="0"/>
              </a:rPr>
              <a:t>OpenAI</a:t>
            </a:r>
            <a:r>
              <a:rPr kumimoji="0" lang="en-US" sz="20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 </a:t>
            </a:r>
            <a:r>
              <a:rPr kumimoji="0" lang="en-US" sz="2000" b="0" i="0" u="none" strike="noStrike" kern="1200" cap="none" spc="0" normalizeH="0" baseline="0" noProof="0" dirty="0" err="1">
                <a:ln>
                  <a:noFill/>
                </a:ln>
                <a:solidFill>
                  <a:prstClr val="black"/>
                </a:solidFill>
                <a:effectLst/>
                <a:uLnTx/>
                <a:uFillTx/>
                <a:latin typeface="Calibri Light" panose="020F0302020204030204" pitchFamily="34" charset="0"/>
                <a:cs typeface="Calibri Light" panose="020F0302020204030204" pitchFamily="34" charset="0"/>
              </a:rPr>
              <a:t>ChatGPT</a:t>
            </a:r>
            <a:endParaRPr kumimoji="0" lang="en-US" sz="20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Google Gemini</a:t>
            </a:r>
          </a:p>
        </p:txBody>
      </p:sp>
      <p:sp>
        <p:nvSpPr>
          <p:cNvPr id="16" name="TextBox 15">
            <a:extLst>
              <a:ext uri="{FF2B5EF4-FFF2-40B4-BE49-F238E27FC236}">
                <a16:creationId xmlns:a16="http://schemas.microsoft.com/office/drawing/2014/main" id="{854EE925-B710-5CAC-63C6-A996DBD7B983}"/>
              </a:ext>
            </a:extLst>
          </p:cNvPr>
          <p:cNvSpPr txBox="1"/>
          <p:nvPr/>
        </p:nvSpPr>
        <p:spPr>
          <a:xfrm>
            <a:off x="4662377" y="5723123"/>
            <a:ext cx="2509284" cy="707886"/>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2</a:t>
            </a:r>
            <a:r>
              <a:rPr kumimoji="0" lang="en-US" sz="2000" b="1" i="0" u="none" strike="noStrike" kern="1200" cap="none" spc="0" normalizeH="0" baseline="30000" noProof="0" dirty="0">
                <a:ln>
                  <a:noFill/>
                </a:ln>
                <a:solidFill>
                  <a:prstClr val="black"/>
                </a:solidFill>
                <a:effectLst/>
                <a:uLnTx/>
                <a:uFillTx/>
                <a:latin typeface="Calibri Light" panose="020F0302020204030204" pitchFamily="34" charset="0"/>
                <a:cs typeface="Calibri Light" panose="020F0302020204030204" pitchFamily="34" charset="0"/>
              </a:rPr>
              <a:t>nd</a:t>
            </a:r>
            <a:r>
              <a:rPr kumimoji="0" lang="en-US" sz="2000" b="1"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 Place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Light" panose="020F0302020204030204" pitchFamily="34" charset="0"/>
                <a:cs typeface="Calibri Light" panose="020F0302020204030204" pitchFamily="34" charset="0"/>
              </a:rPr>
              <a:t>Microsoft </a:t>
            </a:r>
            <a:r>
              <a:rPr kumimoji="0" lang="en-US" sz="2000" b="0" i="0" u="none" strike="noStrike" kern="1200" cap="none" spc="0" normalizeH="0" baseline="0" noProof="0" dirty="0" err="1">
                <a:ln>
                  <a:noFill/>
                </a:ln>
                <a:solidFill>
                  <a:srgbClr val="FF0000"/>
                </a:solidFill>
                <a:effectLst/>
                <a:uLnTx/>
                <a:uFillTx/>
                <a:latin typeface="Calibri Light" panose="020F0302020204030204" pitchFamily="34" charset="0"/>
                <a:cs typeface="Calibri Light" panose="020F0302020204030204" pitchFamily="34" charset="0"/>
              </a:rPr>
              <a:t>CoPilot</a:t>
            </a:r>
            <a:endParaRPr kumimoji="0" lang="en-US" sz="2000" b="0" i="0" u="none" strike="noStrike" kern="1200" cap="none" spc="0" normalizeH="0" baseline="0" noProof="0" dirty="0">
              <a:ln>
                <a:noFill/>
              </a:ln>
              <a:solidFill>
                <a:srgbClr val="FF0000"/>
              </a:solidFill>
              <a:effectLst/>
              <a:uLnTx/>
              <a:uFillTx/>
              <a:latin typeface="Calibri Light" panose="020F0302020204030204" pitchFamily="34" charset="0"/>
              <a:cs typeface="Calibri Light" panose="020F0302020204030204" pitchFamily="34" charset="0"/>
            </a:endParaRPr>
          </a:p>
        </p:txBody>
      </p:sp>
      <p:sp>
        <p:nvSpPr>
          <p:cNvPr id="17" name="TextBox 16">
            <a:extLst>
              <a:ext uri="{FF2B5EF4-FFF2-40B4-BE49-F238E27FC236}">
                <a16:creationId xmlns:a16="http://schemas.microsoft.com/office/drawing/2014/main" id="{2E1CA753-622C-EF83-5C3C-832BFD159137}"/>
              </a:ext>
            </a:extLst>
          </p:cNvPr>
          <p:cNvSpPr txBox="1"/>
          <p:nvPr/>
        </p:nvSpPr>
        <p:spPr>
          <a:xfrm>
            <a:off x="7801639" y="5723123"/>
            <a:ext cx="2509284" cy="707886"/>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1</a:t>
            </a:r>
            <a:r>
              <a:rPr kumimoji="0" lang="en-US" sz="2000" b="1" i="0" u="none" strike="noStrike" kern="1200" cap="none" spc="0" normalizeH="0" baseline="30000" noProof="0" dirty="0">
                <a:ln>
                  <a:noFill/>
                </a:ln>
                <a:solidFill>
                  <a:prstClr val="black"/>
                </a:solidFill>
                <a:effectLst/>
                <a:uLnTx/>
                <a:uFillTx/>
                <a:latin typeface="Calibri Light" panose="020F0302020204030204" pitchFamily="34" charset="0"/>
                <a:cs typeface="Calibri Light" panose="020F0302020204030204" pitchFamily="34" charset="0"/>
              </a:rPr>
              <a:t>st</a:t>
            </a:r>
            <a:r>
              <a:rPr kumimoji="0" lang="en-US" sz="2000" b="1"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 Place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Anthropic Claude</a:t>
            </a:r>
          </a:p>
        </p:txBody>
      </p:sp>
    </p:spTree>
    <p:extLst>
      <p:ext uri="{BB962C8B-B14F-4D97-AF65-F5344CB8AC3E}">
        <p14:creationId xmlns:p14="http://schemas.microsoft.com/office/powerpoint/2010/main" val="22845149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Comparisons</a:t>
            </a:r>
            <a:endParaRPr lang="en-US" dirty="0"/>
          </a:p>
        </p:txBody>
      </p:sp>
      <p:sp>
        <p:nvSpPr>
          <p:cNvPr id="3" name="Content Placeholder 2"/>
          <p:cNvSpPr>
            <a:spLocks noGrp="1"/>
          </p:cNvSpPr>
          <p:nvPr>
            <p:ph idx="1"/>
          </p:nvPr>
        </p:nvSpPr>
        <p:spPr>
          <a:xfrm>
            <a:off x="581192" y="2180496"/>
            <a:ext cx="11029615" cy="4146732"/>
          </a:xfrm>
        </p:spPr>
        <p:txBody>
          <a:bodyPr>
            <a:normAutofit fontScale="62500" lnSpcReduction="20000"/>
          </a:bodyPr>
          <a:lstStyle/>
          <a:p>
            <a:pPr lvl="0"/>
            <a:r>
              <a:rPr lang="en-US" sz="2900" b="1" dirty="0" smtClean="0">
                <a:latin typeface="Calibri Light" panose="020F0302020204030204" pitchFamily="34" charset="0"/>
                <a:cs typeface="Calibri Light" panose="020F0302020204030204" pitchFamily="34" charset="0"/>
              </a:rPr>
              <a:t>Restrictions </a:t>
            </a:r>
            <a:r>
              <a:rPr lang="en-US" sz="2900" b="1" dirty="0">
                <a:latin typeface="Calibri Light" panose="020F0302020204030204" pitchFamily="34" charset="0"/>
                <a:cs typeface="Calibri Light" panose="020F0302020204030204" pitchFamily="34" charset="0"/>
              </a:rPr>
              <a:t>for users age 13 to 18, </a:t>
            </a:r>
            <a:endParaRPr lang="en-US" sz="2900" dirty="0">
              <a:latin typeface="Calibri Light" panose="020F0302020204030204" pitchFamily="34" charset="0"/>
              <a:cs typeface="Calibri Light" panose="020F0302020204030204" pitchFamily="34" charset="0"/>
            </a:endParaRPr>
          </a:p>
          <a:p>
            <a:pPr lvl="1"/>
            <a:r>
              <a:rPr lang="en-US" sz="2600" dirty="0" err="1">
                <a:latin typeface="Calibri Light" panose="020F0302020204030204" pitchFamily="34" charset="0"/>
                <a:cs typeface="Calibri Light" panose="020F0302020204030204" pitchFamily="34" charset="0"/>
              </a:rPr>
              <a:t>ChatGPt</a:t>
            </a:r>
            <a:r>
              <a:rPr lang="en-US" sz="2600" dirty="0">
                <a:latin typeface="Calibri Light" panose="020F0302020204030204" pitchFamily="34" charset="0"/>
                <a:cs typeface="Calibri Light" panose="020F0302020204030204" pitchFamily="34" charset="0"/>
              </a:rPr>
              <a:t> requires parental permission</a:t>
            </a:r>
          </a:p>
          <a:p>
            <a:pPr lvl="1"/>
            <a:r>
              <a:rPr lang="en-US" sz="2600" dirty="0">
                <a:latin typeface="Calibri Light" panose="020F0302020204030204" pitchFamily="34" charset="0"/>
                <a:cs typeface="Calibri Light" panose="020F0302020204030204" pitchFamily="34" charset="0"/>
              </a:rPr>
              <a:t>Google doesn’t allow Google Education accounts</a:t>
            </a:r>
          </a:p>
          <a:p>
            <a:pPr lvl="1"/>
            <a:r>
              <a:rPr lang="en-US" sz="2600" dirty="0" err="1">
                <a:latin typeface="Calibri Light" panose="020F0302020204030204" pitchFamily="34" charset="0"/>
                <a:cs typeface="Calibri Light" panose="020F0302020204030204" pitchFamily="34" charset="0"/>
              </a:rPr>
              <a:t>CoPilot</a:t>
            </a:r>
            <a:r>
              <a:rPr lang="en-US" sz="2600" dirty="0">
                <a:latin typeface="Calibri Light" panose="020F0302020204030204" pitchFamily="34" charset="0"/>
                <a:cs typeface="Calibri Light" panose="020F0302020204030204" pitchFamily="34" charset="0"/>
              </a:rPr>
              <a:t> defaults to </a:t>
            </a:r>
            <a:r>
              <a:rPr lang="en-US" sz="2600" dirty="0" err="1">
                <a:latin typeface="Calibri Light" panose="020F0302020204030204" pitchFamily="34" charset="0"/>
                <a:cs typeface="Calibri Light" panose="020F0302020204030204" pitchFamily="34" charset="0"/>
              </a:rPr>
              <a:t>SafeSearch</a:t>
            </a:r>
            <a:r>
              <a:rPr lang="en-US" sz="2600" dirty="0">
                <a:latin typeface="Calibri Light" panose="020F0302020204030204" pitchFamily="34" charset="0"/>
                <a:cs typeface="Calibri Light" panose="020F0302020204030204" pitchFamily="34" charset="0"/>
              </a:rPr>
              <a:t> Strict mode</a:t>
            </a:r>
          </a:p>
          <a:p>
            <a:pPr lvl="1"/>
            <a:r>
              <a:rPr lang="en-US" sz="2600" dirty="0">
                <a:latin typeface="Calibri Light" panose="020F0302020204030204" pitchFamily="34" charset="0"/>
                <a:cs typeface="Calibri Light" panose="020F0302020204030204" pitchFamily="34" charset="0"/>
              </a:rPr>
              <a:t>Claude is 18 and over only</a:t>
            </a:r>
            <a:r>
              <a:rPr lang="en-US" sz="2600" dirty="0" smtClean="0">
                <a:latin typeface="Calibri Light" panose="020F0302020204030204" pitchFamily="34" charset="0"/>
                <a:cs typeface="Calibri Light" panose="020F0302020204030204" pitchFamily="34" charset="0"/>
              </a:rPr>
              <a:t>.</a:t>
            </a:r>
          </a:p>
          <a:p>
            <a:pPr marL="324000" lvl="1" indent="0">
              <a:buNone/>
            </a:pPr>
            <a:endParaRPr lang="en-US" dirty="0">
              <a:latin typeface="Calibri Light" panose="020F0302020204030204" pitchFamily="34" charset="0"/>
              <a:cs typeface="Calibri Light" panose="020F0302020204030204" pitchFamily="34" charset="0"/>
            </a:endParaRPr>
          </a:p>
          <a:p>
            <a:pPr lvl="0"/>
            <a:r>
              <a:rPr lang="en-US" sz="2900" b="1" dirty="0">
                <a:latin typeface="Calibri Light" panose="020F0302020204030204" pitchFamily="34" charset="0"/>
                <a:cs typeface="Calibri Light" panose="020F0302020204030204" pitchFamily="34" charset="0"/>
              </a:rPr>
              <a:t>Stores user content</a:t>
            </a:r>
            <a:endParaRPr lang="en-US" sz="2900" dirty="0">
              <a:latin typeface="Calibri Light" panose="020F0302020204030204" pitchFamily="34" charset="0"/>
              <a:cs typeface="Calibri Light" panose="020F0302020204030204" pitchFamily="34" charset="0"/>
            </a:endParaRPr>
          </a:p>
          <a:p>
            <a:pPr lvl="1"/>
            <a:r>
              <a:rPr lang="en-US" sz="2600" dirty="0">
                <a:latin typeface="Calibri Light" panose="020F0302020204030204" pitchFamily="34" charset="0"/>
                <a:cs typeface="Calibri Light" panose="020F0302020204030204" pitchFamily="34" charset="0"/>
              </a:rPr>
              <a:t>They all do.</a:t>
            </a:r>
          </a:p>
          <a:p>
            <a:pPr lvl="1"/>
            <a:r>
              <a:rPr lang="en-US" sz="2600" dirty="0">
                <a:latin typeface="Calibri Light" panose="020F0302020204030204" pitchFamily="34" charset="0"/>
                <a:cs typeface="Calibri Light" panose="020F0302020204030204" pitchFamily="34" charset="0"/>
              </a:rPr>
              <a:t>Gemini and </a:t>
            </a:r>
            <a:r>
              <a:rPr lang="en-US" sz="2600" dirty="0" err="1">
                <a:latin typeface="Calibri Light" panose="020F0302020204030204" pitchFamily="34" charset="0"/>
                <a:cs typeface="Calibri Light" panose="020F0302020204030204" pitchFamily="34" charset="0"/>
              </a:rPr>
              <a:t>CoPilot</a:t>
            </a:r>
            <a:r>
              <a:rPr lang="en-US" sz="2600" dirty="0">
                <a:latin typeface="Calibri Light" panose="020F0302020204030204" pitchFamily="34" charset="0"/>
                <a:cs typeface="Calibri Light" panose="020F0302020204030204" pitchFamily="34" charset="0"/>
              </a:rPr>
              <a:t> have some options to delete. </a:t>
            </a:r>
          </a:p>
          <a:p>
            <a:pPr lvl="1"/>
            <a:r>
              <a:rPr lang="en-US" sz="2600" dirty="0">
                <a:latin typeface="Calibri Light" panose="020F0302020204030204" pitchFamily="34" charset="0"/>
                <a:cs typeface="Calibri Light" panose="020F0302020204030204" pitchFamily="34" charset="0"/>
              </a:rPr>
              <a:t>Only Claude follows European data protection laws and automatically deletes data after 90 days</a:t>
            </a:r>
            <a:r>
              <a:rPr lang="en-US" sz="2600" dirty="0" smtClean="0">
                <a:latin typeface="Calibri Light" panose="020F0302020204030204" pitchFamily="34" charset="0"/>
                <a:cs typeface="Calibri Light" panose="020F0302020204030204" pitchFamily="34" charset="0"/>
              </a:rPr>
              <a:t>.</a:t>
            </a:r>
          </a:p>
          <a:p>
            <a:pPr marL="324000" lvl="1" indent="0">
              <a:buNone/>
            </a:pPr>
            <a:endParaRPr lang="en-US" dirty="0">
              <a:latin typeface="Calibri Light" panose="020F0302020204030204" pitchFamily="34" charset="0"/>
              <a:cs typeface="Calibri Light" panose="020F0302020204030204" pitchFamily="34" charset="0"/>
            </a:endParaRPr>
          </a:p>
          <a:p>
            <a:pPr lvl="0"/>
            <a:r>
              <a:rPr lang="en-US" sz="2900" b="1" dirty="0">
                <a:latin typeface="Calibri Light" panose="020F0302020204030204" pitchFamily="34" charset="0"/>
                <a:cs typeface="Calibri Light" panose="020F0302020204030204" pitchFamily="34" charset="0"/>
              </a:rPr>
              <a:t>Owns your data for business purposes. </a:t>
            </a:r>
            <a:endParaRPr lang="en-US" sz="2900" dirty="0">
              <a:latin typeface="Calibri Light" panose="020F0302020204030204" pitchFamily="34" charset="0"/>
              <a:cs typeface="Calibri Light" panose="020F0302020204030204" pitchFamily="34" charset="0"/>
            </a:endParaRPr>
          </a:p>
          <a:p>
            <a:pPr lvl="1"/>
            <a:r>
              <a:rPr lang="en-US" sz="2600" dirty="0">
                <a:latin typeface="Calibri Light" panose="020F0302020204030204" pitchFamily="34" charset="0"/>
                <a:cs typeface="Calibri Light" panose="020F0302020204030204" pitchFamily="34" charset="0"/>
              </a:rPr>
              <a:t>They all do, but Claude is more limited, allows you to opt out.</a:t>
            </a:r>
          </a:p>
          <a:p>
            <a:pPr lvl="1"/>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322575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Comparisons</a:t>
            </a:r>
            <a:endParaRPr lang="en-US" dirty="0"/>
          </a:p>
        </p:txBody>
      </p:sp>
      <p:sp>
        <p:nvSpPr>
          <p:cNvPr id="3" name="Content Placeholder 2"/>
          <p:cNvSpPr>
            <a:spLocks noGrp="1"/>
          </p:cNvSpPr>
          <p:nvPr>
            <p:ph idx="1"/>
          </p:nvPr>
        </p:nvSpPr>
        <p:spPr>
          <a:xfrm>
            <a:off x="581192" y="2180496"/>
            <a:ext cx="11029615" cy="4146732"/>
          </a:xfrm>
        </p:spPr>
        <p:txBody>
          <a:bodyPr>
            <a:normAutofit fontScale="92500" lnSpcReduction="20000"/>
          </a:bodyPr>
          <a:lstStyle/>
          <a:p>
            <a:pPr lvl="0"/>
            <a:r>
              <a:rPr lang="en-US" b="1" dirty="0">
                <a:latin typeface="Calibri Light" panose="020F0302020204030204" pitchFamily="34" charset="0"/>
                <a:cs typeface="Calibri Light" panose="020F0302020204030204" pitchFamily="34" charset="0"/>
              </a:rPr>
              <a:t>Using data for training</a:t>
            </a:r>
          </a:p>
          <a:p>
            <a:pPr lvl="1"/>
            <a:r>
              <a:rPr lang="en-US" dirty="0" err="1">
                <a:latin typeface="Calibri Light" panose="020F0302020204030204" pitchFamily="34" charset="0"/>
                <a:cs typeface="Calibri Light" panose="020F0302020204030204" pitchFamily="34" charset="0"/>
              </a:rPr>
              <a:t>ChatGPT</a:t>
            </a:r>
            <a:r>
              <a:rPr lang="en-US" dirty="0">
                <a:latin typeface="Calibri Light" panose="020F0302020204030204" pitchFamily="34" charset="0"/>
                <a:cs typeface="Calibri Light" panose="020F0302020204030204" pitchFamily="34" charset="0"/>
              </a:rPr>
              <a:t> lets you opt out if you have a paid account</a:t>
            </a:r>
          </a:p>
          <a:p>
            <a:pPr lvl="1"/>
            <a:r>
              <a:rPr lang="en-US" dirty="0">
                <a:latin typeface="Calibri Light" panose="020F0302020204030204" pitchFamily="34" charset="0"/>
                <a:cs typeface="Calibri Light" panose="020F0302020204030204" pitchFamily="34" charset="0"/>
              </a:rPr>
              <a:t>Gemini has no opt out</a:t>
            </a:r>
          </a:p>
          <a:p>
            <a:pPr lvl="1"/>
            <a:r>
              <a:rPr lang="en-US" dirty="0" err="1">
                <a:latin typeface="Calibri Light" panose="020F0302020204030204" pitchFamily="34" charset="0"/>
                <a:cs typeface="Calibri Light" panose="020F0302020204030204" pitchFamily="34" charset="0"/>
              </a:rPr>
              <a:t>CoPilot</a:t>
            </a:r>
            <a:r>
              <a:rPr lang="en-US" dirty="0">
                <a:latin typeface="Calibri Light" panose="020F0302020204030204" pitchFamily="34" charset="0"/>
                <a:cs typeface="Calibri Light" panose="020F0302020204030204" pitchFamily="34" charset="0"/>
              </a:rPr>
              <a:t> varies on which product, </a:t>
            </a:r>
            <a:r>
              <a:rPr lang="en-US" dirty="0">
                <a:solidFill>
                  <a:srgbClr val="FF0000"/>
                </a:solidFill>
                <a:latin typeface="Calibri Light" panose="020F0302020204030204" pitchFamily="34" charset="0"/>
                <a:cs typeface="Calibri Light" panose="020F0302020204030204" pitchFamily="34" charset="0"/>
              </a:rPr>
              <a:t>Office365 accounts </a:t>
            </a:r>
            <a:r>
              <a:rPr lang="en-US" dirty="0">
                <a:latin typeface="Calibri Light" panose="020F0302020204030204" pitchFamily="34" charset="0"/>
                <a:cs typeface="Calibri Light" panose="020F0302020204030204" pitchFamily="34" charset="0"/>
              </a:rPr>
              <a:t>have more control</a:t>
            </a:r>
          </a:p>
          <a:p>
            <a:pPr lvl="1"/>
            <a:r>
              <a:rPr lang="en-US" dirty="0">
                <a:latin typeface="Calibri Light" panose="020F0302020204030204" pitchFamily="34" charset="0"/>
                <a:cs typeface="Calibri Light" panose="020F0302020204030204" pitchFamily="34" charset="0"/>
              </a:rPr>
              <a:t>Claude by default is opted-out, you must </a:t>
            </a:r>
            <a:r>
              <a:rPr lang="en-US" dirty="0" smtClean="0">
                <a:latin typeface="Calibri Light" panose="020F0302020204030204" pitchFamily="34" charset="0"/>
                <a:cs typeface="Calibri Light" panose="020F0302020204030204" pitchFamily="34" charset="0"/>
              </a:rPr>
              <a:t>opt-in</a:t>
            </a:r>
          </a:p>
          <a:p>
            <a:pPr marL="324000" lvl="1" indent="0">
              <a:buNone/>
            </a:pPr>
            <a:endParaRPr lang="en-US" dirty="0">
              <a:latin typeface="Calibri Light" panose="020F0302020204030204" pitchFamily="34" charset="0"/>
              <a:cs typeface="Calibri Light" panose="020F0302020204030204" pitchFamily="34" charset="0"/>
            </a:endParaRPr>
          </a:p>
          <a:p>
            <a:pPr lvl="0"/>
            <a:r>
              <a:rPr lang="en-US" b="1" dirty="0">
                <a:latin typeface="Calibri Light" panose="020F0302020204030204" pitchFamily="34" charset="0"/>
                <a:cs typeface="Calibri Light" panose="020F0302020204030204" pitchFamily="34" charset="0"/>
              </a:rPr>
              <a:t>Collect location data</a:t>
            </a:r>
          </a:p>
          <a:p>
            <a:pPr lvl="1"/>
            <a:r>
              <a:rPr lang="en-US" dirty="0">
                <a:latin typeface="Calibri Light" panose="020F0302020204030204" pitchFamily="34" charset="0"/>
                <a:cs typeface="Calibri Light" panose="020F0302020204030204" pitchFamily="34" charset="0"/>
              </a:rPr>
              <a:t>All track IP address location info</a:t>
            </a:r>
          </a:p>
          <a:p>
            <a:pPr lvl="1"/>
            <a:r>
              <a:rPr lang="en-US" dirty="0">
                <a:latin typeface="Calibri Light" panose="020F0302020204030204" pitchFamily="34" charset="0"/>
                <a:cs typeface="Calibri Light" panose="020F0302020204030204" pitchFamily="34" charset="0"/>
              </a:rPr>
              <a:t>Only Gemini also </a:t>
            </a:r>
            <a:r>
              <a:rPr lang="en-US" dirty="0" smtClean="0">
                <a:latin typeface="Calibri Light" panose="020F0302020204030204" pitchFamily="34" charset="0"/>
                <a:cs typeface="Calibri Light" panose="020F0302020204030204" pitchFamily="34" charset="0"/>
              </a:rPr>
              <a:t>tracks geolocation</a:t>
            </a:r>
          </a:p>
          <a:p>
            <a:pPr marL="324000" lvl="1" indent="0">
              <a:buNone/>
            </a:pPr>
            <a:endParaRPr lang="en-US" dirty="0">
              <a:latin typeface="Calibri Light" panose="020F0302020204030204" pitchFamily="34" charset="0"/>
              <a:cs typeface="Calibri Light" panose="020F0302020204030204" pitchFamily="34" charset="0"/>
            </a:endParaRPr>
          </a:p>
          <a:p>
            <a:pPr lvl="0"/>
            <a:r>
              <a:rPr lang="en-US" b="1" dirty="0">
                <a:latin typeface="Calibri Light" panose="020F0302020204030204" pitchFamily="34" charset="0"/>
                <a:cs typeface="Calibri Light" panose="020F0302020204030204" pitchFamily="34" charset="0"/>
              </a:rPr>
              <a:t>May share data with third parties</a:t>
            </a:r>
          </a:p>
          <a:p>
            <a:pPr lvl="1"/>
            <a:r>
              <a:rPr lang="en-US" dirty="0">
                <a:latin typeface="Calibri Light" panose="020F0302020204030204" pitchFamily="34" charset="0"/>
                <a:cs typeface="Calibri Light" panose="020F0302020204030204" pitchFamily="34" charset="0"/>
              </a:rPr>
              <a:t>They all do when required by law</a:t>
            </a:r>
          </a:p>
          <a:p>
            <a:pPr lvl="1"/>
            <a:r>
              <a:rPr lang="en-US" dirty="0" err="1">
                <a:latin typeface="Calibri Light" panose="020F0302020204030204" pitchFamily="34" charset="0"/>
                <a:cs typeface="Calibri Light" panose="020F0302020204030204" pitchFamily="34" charset="0"/>
              </a:rPr>
              <a:t>CoPilot</a:t>
            </a:r>
            <a:r>
              <a:rPr lang="en-US" dirty="0">
                <a:latin typeface="Calibri Light" panose="020F0302020204030204" pitchFamily="34" charset="0"/>
                <a:cs typeface="Calibri Light" panose="020F0302020204030204" pitchFamily="34" charset="0"/>
              </a:rPr>
              <a:t> and Claude don’t “sell” your data.</a:t>
            </a: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097531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17AE9-4A5D-2799-CF07-73A790C408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0F78A7-6829-9EDC-10B7-4B335B6BA991}"/>
              </a:ext>
            </a:extLst>
          </p:cNvPr>
          <p:cNvSpPr>
            <a:spLocks noGrp="1"/>
          </p:cNvSpPr>
          <p:nvPr>
            <p:ph type="title"/>
          </p:nvPr>
        </p:nvSpPr>
        <p:spPr>
          <a:xfrm>
            <a:off x="836679" y="723899"/>
            <a:ext cx="6002110" cy="826122"/>
          </a:xfrm>
        </p:spPr>
        <p:txBody>
          <a:bodyPr>
            <a:normAutofit/>
          </a:bodyPr>
          <a:lstStyle/>
          <a:p>
            <a:r>
              <a:rPr lang="en-US" sz="4000" dirty="0">
                <a:latin typeface="Gill Sans MT" panose="020B0502020104020203" pitchFamily="34" charset="0"/>
              </a:rPr>
              <a:t>Scenario </a:t>
            </a:r>
          </a:p>
        </p:txBody>
      </p:sp>
      <p:sp>
        <p:nvSpPr>
          <p:cNvPr id="9" name="Content Placeholder 8">
            <a:extLst>
              <a:ext uri="{FF2B5EF4-FFF2-40B4-BE49-F238E27FC236}">
                <a16:creationId xmlns:a16="http://schemas.microsoft.com/office/drawing/2014/main" id="{A54EA466-1649-7357-DCC1-F9039DAD324E}"/>
              </a:ext>
            </a:extLst>
          </p:cNvPr>
          <p:cNvSpPr>
            <a:spLocks noGrp="1"/>
          </p:cNvSpPr>
          <p:nvPr>
            <p:ph idx="1"/>
          </p:nvPr>
        </p:nvSpPr>
        <p:spPr>
          <a:xfrm>
            <a:off x="836680" y="1717287"/>
            <a:ext cx="6002110" cy="4416813"/>
          </a:xfrm>
        </p:spPr>
        <p:txBody>
          <a:bodyPr>
            <a:normAutofit lnSpcReduction="10000"/>
          </a:bodyPr>
          <a:lstStyle/>
          <a:p>
            <a:pPr marL="0" indent="0">
              <a:lnSpc>
                <a:spcPct val="100000"/>
              </a:lnSpc>
              <a:buNone/>
            </a:pPr>
            <a:r>
              <a:rPr lang="en-US" sz="1800" dirty="0">
                <a:solidFill>
                  <a:srgbClr val="FF0000"/>
                </a:solidFill>
                <a:latin typeface="Calibri Light" panose="020F0302020204030204" pitchFamily="34" charset="0"/>
                <a:cs typeface="Calibri Light" panose="020F0302020204030204" pitchFamily="34" charset="0"/>
              </a:rPr>
              <a:t>Spend a few minutes to reflect individually or in a group to consider the following scenario:</a:t>
            </a:r>
          </a:p>
          <a:p>
            <a:pPr marL="0" indent="0">
              <a:lnSpc>
                <a:spcPct val="100000"/>
              </a:lnSpc>
              <a:buNone/>
            </a:pPr>
            <a:r>
              <a:rPr lang="en-US" sz="1800" dirty="0" smtClean="0">
                <a:latin typeface="Calibri Light" panose="020F0302020204030204" pitchFamily="34" charset="0"/>
                <a:cs typeface="Calibri Light" panose="020F0302020204030204" pitchFamily="34" charset="0"/>
              </a:rPr>
              <a:t>You </a:t>
            </a:r>
            <a:r>
              <a:rPr lang="en-US" sz="1800" dirty="0">
                <a:latin typeface="Calibri Light" panose="020F0302020204030204" pitchFamily="34" charset="0"/>
                <a:cs typeface="Calibri Light" panose="020F0302020204030204" pitchFamily="34" charset="0"/>
              </a:rPr>
              <a:t>have recently returned from an extended </a:t>
            </a:r>
            <a:r>
              <a:rPr lang="en-US" sz="1800" dirty="0" smtClean="0">
                <a:latin typeface="Calibri Light" panose="020F0302020204030204" pitchFamily="34" charset="0"/>
                <a:cs typeface="Calibri Light" panose="020F0302020204030204" pitchFamily="34" charset="0"/>
              </a:rPr>
              <a:t>vacation. </a:t>
            </a:r>
            <a:r>
              <a:rPr lang="en-US" sz="1800" dirty="0">
                <a:latin typeface="Calibri Light" panose="020F0302020204030204" pitchFamily="34" charset="0"/>
                <a:cs typeface="Calibri Light" panose="020F0302020204030204" pitchFamily="34" charset="0"/>
              </a:rPr>
              <a:t>While you were out, there were many important meetings about an unfortunate incident involving staff and students</a:t>
            </a:r>
            <a:r>
              <a:rPr lang="en-US" sz="1800" dirty="0" smtClean="0">
                <a:latin typeface="Calibri Light" panose="020F0302020204030204" pitchFamily="34" charset="0"/>
                <a:cs typeface="Calibri Light" panose="020F0302020204030204" pitchFamily="34" charset="0"/>
              </a:rPr>
              <a:t>. You </a:t>
            </a:r>
            <a:r>
              <a:rPr lang="en-US" sz="1800" dirty="0">
                <a:latin typeface="Calibri Light" panose="020F0302020204030204" pitchFamily="34" charset="0"/>
                <a:cs typeface="Calibri Light" panose="020F0302020204030204" pitchFamily="34" charset="0"/>
              </a:rPr>
              <a:t>need to catch up on everything that was discussed in the meetings and determine any action items for yourself. </a:t>
            </a:r>
            <a:endParaRPr lang="en-US" sz="1800" dirty="0" smtClean="0">
              <a:latin typeface="Calibri Light" panose="020F0302020204030204" pitchFamily="34" charset="0"/>
              <a:cs typeface="Calibri Light" panose="020F0302020204030204" pitchFamily="34" charset="0"/>
            </a:endParaRPr>
          </a:p>
          <a:p>
            <a:pPr marL="0" indent="0">
              <a:lnSpc>
                <a:spcPct val="100000"/>
              </a:lnSpc>
              <a:buNone/>
            </a:pPr>
            <a:r>
              <a:rPr lang="en-US" sz="1800" dirty="0" smtClean="0">
                <a:latin typeface="Calibri Light" panose="020F0302020204030204" pitchFamily="34" charset="0"/>
                <a:cs typeface="Calibri Light" panose="020F0302020204030204" pitchFamily="34" charset="0"/>
              </a:rPr>
              <a:t>You </a:t>
            </a:r>
            <a:r>
              <a:rPr lang="en-US" sz="1800" dirty="0">
                <a:latin typeface="Calibri Light" panose="020F0302020204030204" pitchFamily="34" charset="0"/>
                <a:cs typeface="Calibri Light" panose="020F0302020204030204" pitchFamily="34" charset="0"/>
              </a:rPr>
              <a:t>have access to the Zoom transcripts and typed meeting notes. A colleague offers to use their </a:t>
            </a:r>
            <a:r>
              <a:rPr lang="en-US" sz="1800" dirty="0" err="1">
                <a:latin typeface="Calibri Light" panose="020F0302020204030204" pitchFamily="34" charset="0"/>
                <a:cs typeface="Calibri Light" panose="020F0302020204030204" pitchFamily="34" charset="0"/>
              </a:rPr>
              <a:t>ChatGPT</a:t>
            </a:r>
            <a:r>
              <a:rPr lang="en-US" sz="1800" dirty="0">
                <a:latin typeface="Calibri Light" panose="020F0302020204030204" pitchFamily="34" charset="0"/>
                <a:cs typeface="Calibri Light" panose="020F0302020204030204" pitchFamily="34" charset="0"/>
              </a:rPr>
              <a:t>+ account to summarize the transcripts and identify any action items. </a:t>
            </a:r>
          </a:p>
          <a:p>
            <a:pPr marL="0" indent="0">
              <a:buNone/>
            </a:pPr>
            <a:endParaRPr lang="en-US" sz="2000" b="1" dirty="0" smtClean="0">
              <a:latin typeface="Calibri Light" panose="020F0302020204030204" pitchFamily="34" charset="0"/>
              <a:cs typeface="Calibri Light" panose="020F0302020204030204" pitchFamily="34" charset="0"/>
            </a:endParaRPr>
          </a:p>
          <a:p>
            <a:pPr marL="0" indent="0">
              <a:buNone/>
            </a:pPr>
            <a:r>
              <a:rPr lang="en-US" sz="2000" b="1" dirty="0" smtClean="0">
                <a:latin typeface="Calibri Light" panose="020F0302020204030204" pitchFamily="34" charset="0"/>
                <a:cs typeface="Calibri Light" panose="020F0302020204030204" pitchFamily="34" charset="0"/>
              </a:rPr>
              <a:t>What </a:t>
            </a:r>
            <a:r>
              <a:rPr lang="en-US" sz="2000" b="1" dirty="0">
                <a:latin typeface="Calibri Light" panose="020F0302020204030204" pitchFamily="34" charset="0"/>
                <a:cs typeface="Calibri Light" panose="020F0302020204030204" pitchFamily="34" charset="0"/>
              </a:rPr>
              <a:t>might you consider when using AI for this task?</a:t>
            </a:r>
          </a:p>
          <a:p>
            <a:pPr marL="0" indent="0">
              <a:buNone/>
            </a:pPr>
            <a:endParaRPr lang="en-US" sz="2000" b="1" dirty="0" smtClean="0">
              <a:latin typeface="Calibri Light" panose="020F0302020204030204" pitchFamily="34" charset="0"/>
              <a:cs typeface="Calibri Light" panose="020F0302020204030204" pitchFamily="34" charset="0"/>
            </a:endParaRPr>
          </a:p>
          <a:p>
            <a:pPr marL="0" indent="0">
              <a:buNone/>
            </a:pPr>
            <a:r>
              <a:rPr lang="en-US" sz="2000" b="1" dirty="0" smtClean="0">
                <a:latin typeface="Calibri Light" panose="020F0302020204030204" pitchFamily="34" charset="0"/>
                <a:cs typeface="Calibri Light" panose="020F0302020204030204" pitchFamily="34" charset="0"/>
              </a:rPr>
              <a:t>How </a:t>
            </a:r>
            <a:r>
              <a:rPr lang="en-US" sz="2000" b="1" dirty="0">
                <a:latin typeface="Calibri Light" panose="020F0302020204030204" pitchFamily="34" charset="0"/>
                <a:cs typeface="Calibri Light" panose="020F0302020204030204" pitchFamily="34" charset="0"/>
              </a:rPr>
              <a:t>might you respond to that colleague? </a:t>
            </a:r>
          </a:p>
        </p:txBody>
      </p:sp>
      <p:pic>
        <p:nvPicPr>
          <p:cNvPr id="4" name="Picture 3" descr="AI-generated image of a person writing in a notebook. They have a concerned look on their face.">
            <a:extLst>
              <a:ext uri="{FF2B5EF4-FFF2-40B4-BE49-F238E27FC236}">
                <a16:creationId xmlns:a16="http://schemas.microsoft.com/office/drawing/2014/main" id="{4265BC03-1E05-B99B-815D-9D70E6E01AD8}"/>
              </a:ext>
            </a:extLst>
          </p:cNvPr>
          <p:cNvPicPr>
            <a:picLocks noChangeAspect="1"/>
          </p:cNvPicPr>
          <p:nvPr/>
        </p:nvPicPr>
        <p:blipFill rotWithShape="1">
          <a:blip r:embed="rId3"/>
          <a:srcRect l="27201"/>
          <a:stretch/>
        </p:blipFill>
        <p:spPr>
          <a:xfrm>
            <a:off x="7199440" y="10"/>
            <a:ext cx="4992560" cy="6857990"/>
          </a:xfrm>
          <a:prstGeom prst="rect">
            <a:avLst/>
          </a:prstGeom>
          <a:effectLst/>
        </p:spPr>
      </p:pic>
      <p:sp>
        <p:nvSpPr>
          <p:cNvPr id="6" name="TextBox 5">
            <a:extLst>
              <a:ext uri="{FF2B5EF4-FFF2-40B4-BE49-F238E27FC236}">
                <a16:creationId xmlns:a16="http://schemas.microsoft.com/office/drawing/2014/main" id="{E29BF102-97EF-751F-7278-5CB7C40F8908}"/>
              </a:ext>
            </a:extLst>
          </p:cNvPr>
          <p:cNvSpPr txBox="1"/>
          <p:nvPr/>
        </p:nvSpPr>
        <p:spPr>
          <a:xfrm>
            <a:off x="7199440" y="6567055"/>
            <a:ext cx="4992560" cy="290945"/>
          </a:xfrm>
          <a:prstGeom prst="rect">
            <a:avLst/>
          </a:prstGeom>
          <a:solidFill>
            <a:srgbClr val="000000">
              <a:alpha val="50000"/>
            </a:srgbClr>
          </a:solidFill>
          <a:ln>
            <a:noFill/>
          </a:ln>
        </p:spPr>
        <p:txBody>
          <a:bodyPr vert="horz" wrap="square" lIns="91440" tIns="45720" rIns="91440" bIns="45720" rtlCol="0" anchor="t">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a:ea typeface="+mn-ea"/>
                <a:cs typeface="+mn-cs"/>
              </a:rPr>
              <a:t>(Image generated by DALL-E, 2/6/23)</a:t>
            </a:r>
          </a:p>
        </p:txBody>
      </p:sp>
    </p:spTree>
    <p:extLst>
      <p:ext uri="{BB962C8B-B14F-4D97-AF65-F5344CB8AC3E}">
        <p14:creationId xmlns:p14="http://schemas.microsoft.com/office/powerpoint/2010/main" val="21907155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C547E-D6AF-A4C6-59D8-1887DA711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6858000"/>
          </a:xfrm>
          <a:prstGeom prst="rect">
            <a:avLst/>
          </a:prstGeom>
        </p:spPr>
      </p:pic>
      <p:sp>
        <p:nvSpPr>
          <p:cNvPr id="4" name="Title 1">
            <a:extLst>
              <a:ext uri="{FF2B5EF4-FFF2-40B4-BE49-F238E27FC236}">
                <a16:creationId xmlns:a16="http://schemas.microsoft.com/office/drawing/2014/main" id="{F1B4D89E-D391-C259-DED7-E9418788378D}"/>
              </a:ext>
            </a:extLst>
          </p:cNvPr>
          <p:cNvSpPr txBox="1">
            <a:spLocks/>
          </p:cNvSpPr>
          <p:nvPr/>
        </p:nvSpPr>
        <p:spPr>
          <a:xfrm>
            <a:off x="0" y="3055435"/>
            <a:ext cx="12192000" cy="814038"/>
          </a:xfrm>
          <a:prstGeom prst="rect">
            <a:avLst/>
          </a:prstGeom>
          <a:solidFill>
            <a:schemeClr val="accent1"/>
          </a:solidFill>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all" spc="0" normalizeH="0" baseline="0" noProof="0" dirty="0" smtClean="0">
                <a:ln>
                  <a:noFill/>
                </a:ln>
                <a:solidFill>
                  <a:prstClr val="white"/>
                </a:solidFill>
                <a:effectLst/>
                <a:uLnTx/>
                <a:uFillTx/>
                <a:latin typeface="Gill Sans MT" panose="020B0502020104020203"/>
                <a:ea typeface="+mj-ea"/>
                <a:cs typeface="+mj-cs"/>
              </a:rPr>
              <a:t>Misinformation and Ethical Concerns</a:t>
            </a:r>
            <a:endParaRPr kumimoji="0" lang="en-US" sz="4000" b="0" i="0" u="none" strike="noStrike" kern="1200" cap="all" spc="0" normalizeH="0" baseline="0" noProof="0" dirty="0">
              <a:ln>
                <a:noFill/>
              </a:ln>
              <a:solidFill>
                <a:prstClr val="white"/>
              </a:solidFill>
              <a:effectLst/>
              <a:uLnTx/>
              <a:uFillTx/>
              <a:latin typeface="Gill Sans MT" panose="020B0502020104020203"/>
              <a:ea typeface="+mj-ea"/>
              <a:cs typeface="+mj-cs"/>
            </a:endParaRPr>
          </a:p>
        </p:txBody>
      </p:sp>
    </p:spTree>
    <p:extLst>
      <p:ext uri="{BB962C8B-B14F-4D97-AF65-F5344CB8AC3E}">
        <p14:creationId xmlns:p14="http://schemas.microsoft.com/office/powerpoint/2010/main" val="33744125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4B67D-D187-C47B-DB06-30EA460B0B0E}"/>
              </a:ext>
            </a:extLst>
          </p:cNvPr>
          <p:cNvSpPr>
            <a:spLocks noGrp="1"/>
          </p:cNvSpPr>
          <p:nvPr>
            <p:ph type="title"/>
          </p:nvPr>
        </p:nvSpPr>
        <p:spPr>
          <a:xfrm>
            <a:off x="761802" y="350196"/>
            <a:ext cx="7040285" cy="1624520"/>
          </a:xfrm>
        </p:spPr>
        <p:txBody>
          <a:bodyPr anchor="ctr">
            <a:normAutofit/>
          </a:bodyPr>
          <a:lstStyle/>
          <a:p>
            <a:r>
              <a:rPr lang="en-US" sz="4000" dirty="0">
                <a:latin typeface="Calibri Light" panose="020F0302020204030204" pitchFamily="34" charset="0"/>
                <a:cs typeface="Calibri Light" panose="020F0302020204030204" pitchFamily="34" charset="0"/>
              </a:rPr>
              <a:t>AI </a:t>
            </a:r>
            <a:r>
              <a:rPr lang="en-US" sz="4000" dirty="0" smtClean="0">
                <a:latin typeface="Calibri Light" panose="020F0302020204030204" pitchFamily="34" charset="0"/>
                <a:cs typeface="Calibri Light" panose="020F0302020204030204" pitchFamily="34" charset="0"/>
              </a:rPr>
              <a:t>Hallucinations</a:t>
            </a:r>
            <a:endParaRPr lang="en-US" sz="4000" dirty="0">
              <a:latin typeface="Calibri Light" panose="020F0302020204030204" pitchFamily="34" charset="0"/>
              <a:cs typeface="Calibri Light" panose="020F0302020204030204" pitchFamily="34" charset="0"/>
            </a:endParaRPr>
          </a:p>
        </p:txBody>
      </p:sp>
      <p:pic>
        <p:nvPicPr>
          <p:cNvPr id="9" name="Picture 8" descr="Woman On Hill Looking at Ship on Sea">
            <a:extLst>
              <a:ext uri="{FF2B5EF4-FFF2-40B4-BE49-F238E27FC236}">
                <a16:creationId xmlns:a16="http://schemas.microsoft.com/office/drawing/2014/main" id="{9DB7F7B0-FC60-8CE7-00E8-49480B09F28F}"/>
              </a:ext>
            </a:extLst>
          </p:cNvPr>
          <p:cNvPicPr>
            <a:picLocks noChangeAspect="1"/>
          </p:cNvPicPr>
          <p:nvPr/>
        </p:nvPicPr>
        <p:blipFill rotWithShape="1">
          <a:blip r:embed="rId3"/>
          <a:srcRect l="16721" t="5003" r="16721" b="5003"/>
          <a:stretch/>
        </p:blipFill>
        <p:spPr>
          <a:xfrm>
            <a:off x="8134594" y="0"/>
            <a:ext cx="4057403" cy="6858000"/>
          </a:xfrm>
          <a:prstGeom prst="rect">
            <a:avLst/>
          </a:prstGeom>
        </p:spPr>
      </p:pic>
      <p:sp>
        <p:nvSpPr>
          <p:cNvPr id="7" name="TextBox 6">
            <a:extLst>
              <a:ext uri="{FF2B5EF4-FFF2-40B4-BE49-F238E27FC236}">
                <a16:creationId xmlns:a16="http://schemas.microsoft.com/office/drawing/2014/main" id="{E2543F58-29D9-06C2-03C6-888C2E69017B}"/>
              </a:ext>
            </a:extLst>
          </p:cNvPr>
          <p:cNvSpPr txBox="1"/>
          <p:nvPr/>
        </p:nvSpPr>
        <p:spPr>
          <a:xfrm>
            <a:off x="8134597" y="6567054"/>
            <a:ext cx="4057400" cy="290945"/>
          </a:xfrm>
          <a:prstGeom prst="rect">
            <a:avLst/>
          </a:prstGeom>
          <a:solidFill>
            <a:srgbClr val="000000">
              <a:alpha val="50000"/>
            </a:srgbClr>
          </a:solidFill>
          <a:ln>
            <a:noFill/>
          </a:ln>
        </p:spPr>
        <p:txBody>
          <a:bodyPr vert="horz" wrap="square" lIns="91440" tIns="45720" rIns="91440" bIns="45720" rtlCol="0" anchor="t">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rPr>
              <a:t>(Photo by Maxim </a:t>
            </a:r>
            <a:r>
              <a:rPr kumimoji="0" lang="en-US" sz="1100" b="0" i="0" u="none" strike="noStrike" kern="1200" cap="none" spc="0" normalizeH="0" baseline="0" noProof="0" dirty="0" err="1">
                <a:ln>
                  <a:noFill/>
                </a:ln>
                <a:solidFill>
                  <a:srgbClr val="FFFFFF"/>
                </a:solidFill>
                <a:effectLst/>
                <a:uLnTx/>
                <a:uFillTx/>
                <a:latin typeface="Calibri Light" panose="020F0302020204030204" pitchFamily="34" charset="0"/>
                <a:cs typeface="Calibri Light" panose="020F0302020204030204" pitchFamily="34" charset="0"/>
              </a:rPr>
              <a:t>Kovalev</a:t>
            </a:r>
            <a:r>
              <a:rPr kumimoji="0" lang="en-US" sz="1100" b="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rPr>
              <a:t>)</a:t>
            </a:r>
          </a:p>
        </p:txBody>
      </p:sp>
      <p:sp>
        <p:nvSpPr>
          <p:cNvPr id="11" name="Content Placeholder 5">
            <a:extLst>
              <a:ext uri="{FF2B5EF4-FFF2-40B4-BE49-F238E27FC236}">
                <a16:creationId xmlns:a16="http://schemas.microsoft.com/office/drawing/2014/main" id="{49D31295-16EA-537B-DEFB-268FCFC1F581}"/>
              </a:ext>
            </a:extLst>
          </p:cNvPr>
          <p:cNvSpPr txBox="1">
            <a:spLocks/>
          </p:cNvSpPr>
          <p:nvPr/>
        </p:nvSpPr>
        <p:spPr>
          <a:xfrm>
            <a:off x="2432222" y="439138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endParaRPr>
          </a:p>
        </p:txBody>
      </p:sp>
      <p:sp>
        <p:nvSpPr>
          <p:cNvPr id="14" name="Content Placeholder 13">
            <a:extLst>
              <a:ext uri="{FF2B5EF4-FFF2-40B4-BE49-F238E27FC236}">
                <a16:creationId xmlns:a16="http://schemas.microsoft.com/office/drawing/2014/main" id="{F5E76ABD-B706-70CF-5C4D-423A6541E81D}"/>
              </a:ext>
            </a:extLst>
          </p:cNvPr>
          <p:cNvSpPr>
            <a:spLocks noGrp="1"/>
          </p:cNvSpPr>
          <p:nvPr>
            <p:ph idx="1"/>
          </p:nvPr>
        </p:nvSpPr>
        <p:spPr>
          <a:xfrm>
            <a:off x="838200" y="1825625"/>
            <a:ext cx="6963887" cy="3920267"/>
          </a:xfrm>
        </p:spPr>
        <p:txBody>
          <a:bodyPr>
            <a:normAutofit fontScale="62500" lnSpcReduction="20000"/>
          </a:bodyPr>
          <a:lstStyle/>
          <a:p>
            <a:r>
              <a:rPr lang="en-US" sz="2600" dirty="0">
                <a:latin typeface="Calibri Light" panose="020F0302020204030204" pitchFamily="34" charset="0"/>
                <a:cs typeface="Calibri Light" panose="020F0302020204030204" pitchFamily="34" charset="0"/>
              </a:rPr>
              <a:t>Gen-AI chatbots can “hallucinate” and produce outputs that are</a:t>
            </a:r>
            <a:r>
              <a:rPr lang="en-US" sz="2600" dirty="0" smtClean="0">
                <a:latin typeface="Calibri Light" panose="020F0302020204030204" pitchFamily="34" charset="0"/>
                <a:cs typeface="Calibri Light" panose="020F0302020204030204" pitchFamily="34" charset="0"/>
              </a:rPr>
              <a:t>:</a:t>
            </a:r>
          </a:p>
          <a:p>
            <a:endParaRPr lang="en-US" sz="2600" dirty="0">
              <a:latin typeface="Calibri Light" panose="020F0302020204030204" pitchFamily="34" charset="0"/>
              <a:cs typeface="Calibri Light" panose="020F0302020204030204" pitchFamily="34" charset="0"/>
            </a:endParaRPr>
          </a:p>
          <a:p>
            <a:pPr lvl="1"/>
            <a:r>
              <a:rPr lang="en-US" dirty="0">
                <a:latin typeface="Calibri Light" panose="020F0302020204030204" pitchFamily="34" charset="0"/>
                <a:cs typeface="Calibri Light" panose="020F0302020204030204" pitchFamily="34" charset="0"/>
              </a:rPr>
              <a:t>Factually inaccurate or fabricated</a:t>
            </a:r>
          </a:p>
          <a:p>
            <a:pPr lvl="1"/>
            <a:r>
              <a:rPr lang="en-US" dirty="0">
                <a:latin typeface="Calibri Light" panose="020F0302020204030204" pitchFamily="34" charset="0"/>
                <a:cs typeface="Calibri Light" panose="020F0302020204030204" pitchFamily="34" charset="0"/>
              </a:rPr>
              <a:t>Contextually incorrect</a:t>
            </a:r>
          </a:p>
          <a:p>
            <a:pPr lvl="1"/>
            <a:r>
              <a:rPr lang="en-US" dirty="0">
                <a:latin typeface="Calibri Light" panose="020F0302020204030204" pitchFamily="34" charset="0"/>
                <a:cs typeface="Calibri Light" panose="020F0302020204030204" pitchFamily="34" charset="0"/>
              </a:rPr>
              <a:t>Contradictory</a:t>
            </a:r>
          </a:p>
          <a:p>
            <a:pPr lvl="1"/>
            <a:r>
              <a:rPr lang="en-US" dirty="0" smtClean="0">
                <a:latin typeface="Calibri Light" panose="020F0302020204030204" pitchFamily="34" charset="0"/>
                <a:cs typeface="Calibri Light" panose="020F0302020204030204" pitchFamily="34" charset="0"/>
              </a:rPr>
              <a:t>Non-</a:t>
            </a:r>
            <a:r>
              <a:rPr lang="en-US" dirty="0" err="1" smtClean="0">
                <a:latin typeface="Calibri Light" panose="020F0302020204030204" pitchFamily="34" charset="0"/>
                <a:cs typeface="Calibri Light" panose="020F0302020204030204" pitchFamily="34" charset="0"/>
              </a:rPr>
              <a:t>sensical</a:t>
            </a:r>
            <a:endParaRPr lang="en-US" dirty="0" smtClean="0">
              <a:latin typeface="Calibri Light" panose="020F0302020204030204" pitchFamily="34" charset="0"/>
              <a:cs typeface="Calibri Light" panose="020F0302020204030204" pitchFamily="34" charset="0"/>
            </a:endParaRPr>
          </a:p>
          <a:p>
            <a:pPr lvl="1"/>
            <a:endParaRPr lang="en-US" dirty="0">
              <a:latin typeface="Calibri Light" panose="020F0302020204030204" pitchFamily="34" charset="0"/>
              <a:cs typeface="Calibri Light" panose="020F0302020204030204" pitchFamily="34" charset="0"/>
            </a:endParaRPr>
          </a:p>
          <a:p>
            <a:r>
              <a:rPr lang="en-US" sz="2400" dirty="0">
                <a:latin typeface="Calibri Light" panose="020F0302020204030204" pitchFamily="34" charset="0"/>
                <a:cs typeface="Calibri Light" panose="020F0302020204030204" pitchFamily="34" charset="0"/>
              </a:rPr>
              <a:t>This can be caused by</a:t>
            </a:r>
            <a:r>
              <a:rPr lang="en-US" sz="2400" dirty="0" smtClean="0">
                <a:latin typeface="Calibri Light" panose="020F0302020204030204" pitchFamily="34" charset="0"/>
                <a:cs typeface="Calibri Light" panose="020F0302020204030204" pitchFamily="34" charset="0"/>
              </a:rPr>
              <a:t>:</a:t>
            </a:r>
          </a:p>
          <a:p>
            <a:endParaRPr lang="en-US" sz="2400" dirty="0">
              <a:latin typeface="Calibri Light" panose="020F0302020204030204" pitchFamily="34" charset="0"/>
              <a:cs typeface="Calibri Light" panose="020F0302020204030204" pitchFamily="34" charset="0"/>
            </a:endParaRPr>
          </a:p>
          <a:p>
            <a:pPr lvl="1"/>
            <a:r>
              <a:rPr lang="en-US" dirty="0">
                <a:latin typeface="Calibri Light" panose="020F0302020204030204" pitchFamily="34" charset="0"/>
                <a:cs typeface="Calibri Light" panose="020F0302020204030204" pitchFamily="34" charset="0"/>
              </a:rPr>
              <a:t>Inherent nature of LLMs</a:t>
            </a:r>
          </a:p>
          <a:p>
            <a:pPr lvl="1"/>
            <a:r>
              <a:rPr lang="en-US" dirty="0">
                <a:latin typeface="Calibri Light" panose="020F0302020204030204" pitchFamily="34" charset="0"/>
                <a:cs typeface="Calibri Light" panose="020F0302020204030204" pitchFamily="34" charset="0"/>
              </a:rPr>
              <a:t>Training and training data quality</a:t>
            </a:r>
          </a:p>
          <a:p>
            <a:pPr lvl="1"/>
            <a:r>
              <a:rPr lang="en-US" dirty="0">
                <a:latin typeface="Calibri Light" panose="020F0302020204030204" pitchFamily="34" charset="0"/>
                <a:cs typeface="Calibri Light" panose="020F0302020204030204" pitchFamily="34" charset="0"/>
              </a:rPr>
              <a:t>Large language model settings</a:t>
            </a:r>
          </a:p>
          <a:p>
            <a:pPr lvl="1"/>
            <a:r>
              <a:rPr lang="en-US" dirty="0">
                <a:latin typeface="Calibri Light" panose="020F0302020204030204" pitchFamily="34" charset="0"/>
                <a:cs typeface="Calibri Light" panose="020F0302020204030204" pitchFamily="34" charset="0"/>
              </a:rPr>
              <a:t>Input context and </a:t>
            </a:r>
            <a:r>
              <a:rPr lang="en-US" dirty="0" smtClean="0">
                <a:latin typeface="Calibri Light" panose="020F0302020204030204" pitchFamily="34" charset="0"/>
                <a:cs typeface="Calibri Light" panose="020F0302020204030204" pitchFamily="34" charset="0"/>
              </a:rPr>
              <a:t>prompting</a:t>
            </a:r>
          </a:p>
          <a:p>
            <a:pPr lvl="1"/>
            <a:endParaRPr lang="en-US" dirty="0">
              <a:latin typeface="Calibri Light" panose="020F0302020204030204" pitchFamily="34" charset="0"/>
              <a:cs typeface="Calibri Light" panose="020F0302020204030204" pitchFamily="34" charset="0"/>
            </a:endParaRPr>
          </a:p>
          <a:p>
            <a:r>
              <a:rPr lang="en-US" dirty="0" smtClean="0">
                <a:solidFill>
                  <a:srgbClr val="FF0000"/>
                </a:solidFill>
                <a:latin typeface="Calibri Light" panose="020F0302020204030204" pitchFamily="34" charset="0"/>
                <a:cs typeface="Calibri Light" panose="020F0302020204030204" pitchFamily="34" charset="0"/>
              </a:rPr>
              <a:t>Example: Can mice speak English?</a:t>
            </a:r>
            <a:endParaRPr lang="en-US" dirty="0">
              <a:solidFill>
                <a:srgbClr val="FF0000"/>
              </a:solidFill>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B9E14C4D-BFDC-49B4-7DEB-AD49B7AFEB9B}"/>
              </a:ext>
            </a:extLst>
          </p:cNvPr>
          <p:cNvSpPr txBox="1"/>
          <p:nvPr/>
        </p:nvSpPr>
        <p:spPr>
          <a:xfrm>
            <a:off x="838199" y="6187044"/>
            <a:ext cx="69638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Digital Data Design Institute at Harvard (Director). (2023, July 12). What causes generative AI to hallucinate? </a:t>
            </a:r>
            <a:r>
              <a:rPr kumimoji="0" lang="en-US" sz="11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hlinkClick r:id="rId4"/>
              </a:rPr>
              <a:t>https://www.youtube.com/watch?v=Q_ffKBzHUJk</a:t>
            </a:r>
            <a:r>
              <a:rPr kumimoji="0" lang="en-US" sz="11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 </a:t>
            </a:r>
          </a:p>
        </p:txBody>
      </p:sp>
      <p:pic>
        <p:nvPicPr>
          <p:cNvPr id="3" name="Picture 2"/>
          <p:cNvPicPr>
            <a:picLocks noChangeAspect="1"/>
          </p:cNvPicPr>
          <p:nvPr/>
        </p:nvPicPr>
        <p:blipFill>
          <a:blip r:embed="rId5"/>
          <a:stretch>
            <a:fillRect/>
          </a:stretch>
        </p:blipFill>
        <p:spPr>
          <a:xfrm>
            <a:off x="2783188" y="531458"/>
            <a:ext cx="2036269" cy="2286000"/>
          </a:xfrm>
          <a:prstGeom prst="rect">
            <a:avLst/>
          </a:prstGeom>
        </p:spPr>
      </p:pic>
      <p:pic>
        <p:nvPicPr>
          <p:cNvPr id="4" name="Picture 3"/>
          <p:cNvPicPr>
            <a:picLocks noChangeAspect="1"/>
          </p:cNvPicPr>
          <p:nvPr/>
        </p:nvPicPr>
        <p:blipFill>
          <a:blip r:embed="rId6"/>
          <a:stretch>
            <a:fillRect/>
          </a:stretch>
        </p:blipFill>
        <p:spPr>
          <a:xfrm>
            <a:off x="746919" y="517425"/>
            <a:ext cx="2036269" cy="2286000"/>
          </a:xfrm>
          <a:prstGeom prst="rect">
            <a:avLst/>
          </a:prstGeom>
        </p:spPr>
      </p:pic>
      <p:pic>
        <p:nvPicPr>
          <p:cNvPr id="5" name="Picture 4"/>
          <p:cNvPicPr>
            <a:picLocks noChangeAspect="1"/>
          </p:cNvPicPr>
          <p:nvPr/>
        </p:nvPicPr>
        <p:blipFill>
          <a:blip r:embed="rId7"/>
          <a:stretch>
            <a:fillRect/>
          </a:stretch>
        </p:blipFill>
        <p:spPr>
          <a:xfrm>
            <a:off x="838199" y="2772659"/>
            <a:ext cx="1712293" cy="2286000"/>
          </a:xfrm>
          <a:prstGeom prst="rect">
            <a:avLst/>
          </a:prstGeom>
        </p:spPr>
      </p:pic>
      <p:pic>
        <p:nvPicPr>
          <p:cNvPr id="6" name="Picture 5"/>
          <p:cNvPicPr>
            <a:picLocks noChangeAspect="1"/>
          </p:cNvPicPr>
          <p:nvPr/>
        </p:nvPicPr>
        <p:blipFill>
          <a:blip r:embed="rId8"/>
          <a:stretch>
            <a:fillRect/>
          </a:stretch>
        </p:blipFill>
        <p:spPr>
          <a:xfrm>
            <a:off x="4856081" y="2574683"/>
            <a:ext cx="1775078" cy="2327526"/>
          </a:xfrm>
          <a:prstGeom prst="rect">
            <a:avLst/>
          </a:prstGeom>
        </p:spPr>
      </p:pic>
      <p:pic>
        <p:nvPicPr>
          <p:cNvPr id="8" name="Picture 7"/>
          <p:cNvPicPr>
            <a:picLocks noChangeAspect="1"/>
          </p:cNvPicPr>
          <p:nvPr/>
        </p:nvPicPr>
        <p:blipFill>
          <a:blip r:embed="rId9"/>
          <a:stretch>
            <a:fillRect/>
          </a:stretch>
        </p:blipFill>
        <p:spPr>
          <a:xfrm>
            <a:off x="2550492" y="2764292"/>
            <a:ext cx="2187319" cy="2187319"/>
          </a:xfrm>
          <a:prstGeom prst="rect">
            <a:avLst/>
          </a:prstGeom>
        </p:spPr>
      </p:pic>
      <p:pic>
        <p:nvPicPr>
          <p:cNvPr id="10" name="Picture 9"/>
          <p:cNvPicPr>
            <a:picLocks noChangeAspect="1"/>
          </p:cNvPicPr>
          <p:nvPr/>
        </p:nvPicPr>
        <p:blipFill>
          <a:blip r:embed="rId10"/>
          <a:stretch>
            <a:fillRect/>
          </a:stretch>
        </p:blipFill>
        <p:spPr>
          <a:xfrm>
            <a:off x="4804574" y="270142"/>
            <a:ext cx="1618407" cy="2286000"/>
          </a:xfrm>
          <a:prstGeom prst="rect">
            <a:avLst/>
          </a:prstGeom>
        </p:spPr>
      </p:pic>
    </p:spTree>
    <p:extLst>
      <p:ext uri="{BB962C8B-B14F-4D97-AF65-F5344CB8AC3E}">
        <p14:creationId xmlns:p14="http://schemas.microsoft.com/office/powerpoint/2010/main" val="107211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581192" y="2180496"/>
            <a:ext cx="11029615" cy="4276060"/>
          </a:xfrm>
        </p:spPr>
        <p:txBody>
          <a:bodyPr>
            <a:normAutofit/>
          </a:bodyPr>
          <a:lstStyle/>
          <a:p>
            <a:r>
              <a:rPr lang="en-US" sz="2000" dirty="0" smtClean="0">
                <a:latin typeface="Calibri Light" panose="020F0302020204030204" pitchFamily="34" charset="0"/>
                <a:cs typeface="Calibri Light" panose="020F0302020204030204" pitchFamily="34" charset="0"/>
              </a:rPr>
              <a:t>After completing this workshop, participants should be able to:</a:t>
            </a:r>
          </a:p>
          <a:p>
            <a:endParaRPr lang="en-US" sz="2000" dirty="0">
              <a:latin typeface="Calibri Light" panose="020F0302020204030204" pitchFamily="34" charset="0"/>
              <a:cs typeface="Calibri Light" panose="020F0302020204030204" pitchFamily="34" charset="0"/>
            </a:endParaRPr>
          </a:p>
          <a:p>
            <a:pPr lvl="1"/>
            <a:r>
              <a:rPr lang="en-US" sz="2000" dirty="0">
                <a:latin typeface="Calibri Light" panose="020F0302020204030204" pitchFamily="34" charset="0"/>
                <a:cs typeface="Calibri Light" panose="020F0302020204030204" pitchFamily="34" charset="0"/>
              </a:rPr>
              <a:t>Describe practices for using generative AI in academic scholarship.</a:t>
            </a:r>
          </a:p>
          <a:p>
            <a:pPr lvl="1"/>
            <a:r>
              <a:rPr lang="en-US" sz="2000" dirty="0" smtClean="0">
                <a:latin typeface="Calibri Light" panose="020F0302020204030204" pitchFamily="34" charset="0"/>
                <a:cs typeface="Calibri Light" panose="020F0302020204030204" pitchFamily="34" charset="0"/>
              </a:rPr>
              <a:t>Describe practices that support privacy and security.</a:t>
            </a:r>
          </a:p>
          <a:p>
            <a:pPr lvl="1"/>
            <a:r>
              <a:rPr lang="en-US" sz="2000" dirty="0" smtClean="0">
                <a:latin typeface="Calibri Light" panose="020F0302020204030204" pitchFamily="34" charset="0"/>
                <a:cs typeface="Calibri Light" panose="020F0302020204030204" pitchFamily="34" charset="0"/>
              </a:rPr>
              <a:t>Discuss how inequity, bias, environmental impact, and misinformation intersect with generative AI technology.</a:t>
            </a:r>
          </a:p>
          <a:p>
            <a:pPr lvl="1"/>
            <a:r>
              <a:rPr lang="en-US" sz="2000" dirty="0" smtClean="0">
                <a:latin typeface="Calibri Light" panose="020F0302020204030204" pitchFamily="34" charset="0"/>
                <a:cs typeface="Calibri Light" panose="020F0302020204030204" pitchFamily="34" charset="0"/>
              </a:rPr>
              <a:t>Analyze how compatible AI is with existing courses.</a:t>
            </a:r>
            <a:endParaRPr lang="en-US"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484812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92033-240C-811D-0601-A41F0E1B46E2}"/>
              </a:ext>
            </a:extLst>
          </p:cNvPr>
          <p:cNvSpPr>
            <a:spLocks noGrp="1"/>
          </p:cNvSpPr>
          <p:nvPr>
            <p:ph type="title"/>
          </p:nvPr>
        </p:nvSpPr>
        <p:spPr>
          <a:xfrm>
            <a:off x="838200" y="365125"/>
            <a:ext cx="5035826" cy="1325563"/>
          </a:xfrm>
        </p:spPr>
        <p:txBody>
          <a:bodyPr/>
          <a:lstStyle/>
          <a:p>
            <a:r>
              <a:rPr lang="en-US" dirty="0">
                <a:latin typeface="Calibri Light" panose="020F0302020204030204" pitchFamily="34" charset="0"/>
                <a:cs typeface="Calibri Light" panose="020F0302020204030204" pitchFamily="34" charset="0"/>
              </a:rPr>
              <a:t>Bias</a:t>
            </a:r>
          </a:p>
        </p:txBody>
      </p:sp>
      <p:sp>
        <p:nvSpPr>
          <p:cNvPr id="6" name="Content Placeholder 5">
            <a:extLst>
              <a:ext uri="{FF2B5EF4-FFF2-40B4-BE49-F238E27FC236}">
                <a16:creationId xmlns:a16="http://schemas.microsoft.com/office/drawing/2014/main" id="{B20C275B-DCAA-E81A-2D99-A9A26BB46407}"/>
              </a:ext>
            </a:extLst>
          </p:cNvPr>
          <p:cNvSpPr>
            <a:spLocks noGrp="1"/>
          </p:cNvSpPr>
          <p:nvPr>
            <p:ph idx="1"/>
          </p:nvPr>
        </p:nvSpPr>
        <p:spPr>
          <a:xfrm>
            <a:off x="838200" y="1500809"/>
            <a:ext cx="7013713" cy="4676154"/>
          </a:xfrm>
        </p:spPr>
        <p:txBody>
          <a:bodyPr>
            <a:normAutofit fontScale="92500" lnSpcReduction="10000"/>
          </a:bodyPr>
          <a:lstStyle/>
          <a:p>
            <a:pPr lvl="0"/>
            <a:r>
              <a:rPr lang="en-US" sz="2400" dirty="0">
                <a:latin typeface="Calibri Light" panose="020F0302020204030204" pitchFamily="34" charset="0"/>
                <a:cs typeface="Calibri Light" panose="020F0302020204030204" pitchFamily="34" charset="0"/>
              </a:rPr>
              <a:t>Research on bias in AI predates chatbots and has shown them to be racist, sexist, and ableist.</a:t>
            </a:r>
          </a:p>
          <a:p>
            <a:pPr lvl="1"/>
            <a:r>
              <a:rPr lang="en-US" sz="1300" dirty="0" err="1">
                <a:solidFill>
                  <a:schemeClr val="tx1">
                    <a:lumMod val="50000"/>
                    <a:lumOff val="50000"/>
                  </a:schemeClr>
                </a:solidFill>
                <a:latin typeface="Calibri Light" panose="020F0302020204030204" pitchFamily="34" charset="0"/>
                <a:cs typeface="Calibri Light" panose="020F0302020204030204" pitchFamily="34" charset="0"/>
              </a:rPr>
              <a:t>Buolamwini</a:t>
            </a:r>
            <a:r>
              <a:rPr lang="en-US" sz="1300" dirty="0">
                <a:solidFill>
                  <a:schemeClr val="tx1">
                    <a:lumMod val="50000"/>
                    <a:lumOff val="50000"/>
                  </a:schemeClr>
                </a:solidFill>
                <a:latin typeface="Calibri Light" panose="020F0302020204030204" pitchFamily="34" charset="0"/>
                <a:cs typeface="Calibri Light" panose="020F0302020204030204" pitchFamily="34" charset="0"/>
              </a:rPr>
              <a:t>, J. (2017). Gender shades: Intersectional phenotypic and demographic evaluation of face datasets and gender classifiers. </a:t>
            </a:r>
            <a:r>
              <a:rPr lang="en-US" sz="1300" dirty="0" err="1">
                <a:solidFill>
                  <a:schemeClr val="tx1">
                    <a:lumMod val="50000"/>
                    <a:lumOff val="50000"/>
                  </a:schemeClr>
                </a:solidFill>
                <a:latin typeface="Calibri Light" panose="020F0302020204030204" pitchFamily="34" charset="0"/>
                <a:cs typeface="Calibri Light" panose="020F0302020204030204" pitchFamily="34" charset="0"/>
              </a:rPr>
              <a:t>DSpace@MIT</a:t>
            </a:r>
            <a:r>
              <a:rPr lang="en-US" sz="1300" dirty="0">
                <a:solidFill>
                  <a:schemeClr val="tx1">
                    <a:lumMod val="50000"/>
                    <a:lumOff val="50000"/>
                  </a:schemeClr>
                </a:solidFill>
                <a:latin typeface="Calibri Light" panose="020F0302020204030204" pitchFamily="34" charset="0"/>
                <a:cs typeface="Calibri Light" panose="020F0302020204030204" pitchFamily="34" charset="0"/>
              </a:rPr>
              <a:t>. </a:t>
            </a:r>
            <a:r>
              <a:rPr lang="en-US" sz="1300" dirty="0">
                <a:latin typeface="Calibri Light" panose="020F0302020204030204" pitchFamily="34" charset="0"/>
                <a:cs typeface="Calibri Light" panose="020F0302020204030204" pitchFamily="34" charset="0"/>
                <a:hlinkClick r:id="rId3"/>
              </a:rPr>
              <a:t>https://dspace.mit.edu/handle/1721.1/114068</a:t>
            </a:r>
            <a:endParaRPr lang="en-US" sz="1300" dirty="0">
              <a:latin typeface="Calibri Light" panose="020F0302020204030204" pitchFamily="34" charset="0"/>
              <a:cs typeface="Calibri Light" panose="020F0302020204030204" pitchFamily="34" charset="0"/>
            </a:endParaRPr>
          </a:p>
          <a:p>
            <a:pPr lvl="1"/>
            <a:r>
              <a:rPr lang="en-US" sz="1300" dirty="0">
                <a:solidFill>
                  <a:schemeClr val="tx1">
                    <a:lumMod val="50000"/>
                    <a:lumOff val="50000"/>
                  </a:schemeClr>
                </a:solidFill>
                <a:latin typeface="Calibri Light" panose="020F0302020204030204" pitchFamily="34" charset="0"/>
                <a:cs typeface="Calibri Light" panose="020F0302020204030204" pitchFamily="34" charset="0"/>
              </a:rPr>
              <a:t>Safiya Umoja Noble. (2018). Algorithms of Oppression: How Search Engines Reinforce Racism. NYU Press; eBook Collection (EBSCOhost). </a:t>
            </a:r>
            <a:r>
              <a:rPr lang="en-US" sz="1300" dirty="0">
                <a:latin typeface="Calibri Light" panose="020F0302020204030204" pitchFamily="34" charset="0"/>
                <a:cs typeface="Calibri Light" panose="020F0302020204030204" pitchFamily="34" charset="0"/>
                <a:hlinkClick r:id="rId4"/>
              </a:rPr>
              <a:t>https://stanford.idm.oclc.org/login?url=https://search.ebscohost.com/login.aspx?direct=true&amp;db=nlebk&amp;AN=1497317&amp;site=ehost-live&amp;scope=site</a:t>
            </a:r>
            <a:endParaRPr lang="en-US" sz="1300" dirty="0">
              <a:latin typeface="Calibri Light" panose="020F0302020204030204" pitchFamily="34" charset="0"/>
              <a:cs typeface="Calibri Light" panose="020F0302020204030204" pitchFamily="34" charset="0"/>
            </a:endParaRPr>
          </a:p>
          <a:p>
            <a:pPr lvl="1"/>
            <a:r>
              <a:rPr lang="en-US" sz="1300" dirty="0">
                <a:solidFill>
                  <a:schemeClr val="tx1">
                    <a:lumMod val="50000"/>
                    <a:lumOff val="50000"/>
                  </a:schemeClr>
                </a:solidFill>
                <a:latin typeface="Calibri Light" panose="020F0302020204030204" pitchFamily="34" charset="0"/>
                <a:cs typeface="Calibri Light" panose="020F0302020204030204" pitchFamily="34" charset="0"/>
              </a:rPr>
              <a:t>Our Bodies Encoded: Algorithmic Test Proctoring in Higher Education. (2020, April 2). Hybrid Pedagogy. </a:t>
            </a:r>
            <a:r>
              <a:rPr lang="en-US" sz="1300" dirty="0">
                <a:latin typeface="Calibri Light" panose="020F0302020204030204" pitchFamily="34" charset="0"/>
                <a:cs typeface="Calibri Light" panose="020F0302020204030204" pitchFamily="34" charset="0"/>
                <a:hlinkClick r:id="rId5"/>
              </a:rPr>
              <a:t>https://hybridpedagogy.org/our-bodies-encoded-algorithmic-test-proctoring-in-higher-education/</a:t>
            </a:r>
            <a:endParaRPr lang="en-US" sz="1300" dirty="0">
              <a:latin typeface="Calibri Light" panose="020F0302020204030204" pitchFamily="34" charset="0"/>
              <a:cs typeface="Calibri Light" panose="020F0302020204030204" pitchFamily="34" charset="0"/>
            </a:endParaRPr>
          </a:p>
          <a:p>
            <a:pPr lvl="0"/>
            <a:r>
              <a:rPr lang="en-US" sz="2400" dirty="0">
                <a:latin typeface="Calibri Light" panose="020F0302020204030204" pitchFamily="34" charset="0"/>
                <a:cs typeface="Calibri Light" panose="020F0302020204030204" pitchFamily="34" charset="0"/>
              </a:rPr>
              <a:t>Many types of biases can manifest or be exacerbated by chatbots. </a:t>
            </a:r>
          </a:p>
          <a:p>
            <a:pPr lvl="1"/>
            <a:r>
              <a:rPr lang="en-US" sz="1300" dirty="0">
                <a:solidFill>
                  <a:schemeClr val="tx1">
                    <a:lumMod val="50000"/>
                    <a:lumOff val="50000"/>
                  </a:schemeClr>
                </a:solidFill>
                <a:latin typeface="Calibri Light" panose="020F0302020204030204" pitchFamily="34" charset="0"/>
                <a:cs typeface="Calibri Light" panose="020F0302020204030204" pitchFamily="34" charset="0"/>
              </a:rPr>
              <a:t>A nuanced view of bias in language models. (2023, September 27). </a:t>
            </a:r>
            <a:r>
              <a:rPr lang="en-US" sz="1300" dirty="0" err="1">
                <a:solidFill>
                  <a:schemeClr val="tx1">
                    <a:lumMod val="50000"/>
                    <a:lumOff val="50000"/>
                  </a:schemeClr>
                </a:solidFill>
                <a:latin typeface="Calibri Light" panose="020F0302020204030204" pitchFamily="34" charset="0"/>
                <a:cs typeface="Calibri Light" panose="020F0302020204030204" pitchFamily="34" charset="0"/>
              </a:rPr>
              <a:t>Viden.AI</a:t>
            </a:r>
            <a:r>
              <a:rPr lang="en-US" sz="1300" dirty="0">
                <a:solidFill>
                  <a:schemeClr val="tx1">
                    <a:lumMod val="50000"/>
                    <a:lumOff val="50000"/>
                  </a:schemeClr>
                </a:solidFill>
                <a:latin typeface="Calibri Light" panose="020F0302020204030204" pitchFamily="34" charset="0"/>
                <a:cs typeface="Calibri Light" panose="020F0302020204030204" pitchFamily="34" charset="0"/>
              </a:rPr>
              <a:t>. </a:t>
            </a:r>
            <a:r>
              <a:rPr lang="en-US" sz="1300" dirty="0">
                <a:latin typeface="Calibri Light" panose="020F0302020204030204" pitchFamily="34" charset="0"/>
                <a:cs typeface="Calibri Light" panose="020F0302020204030204" pitchFamily="34" charset="0"/>
                <a:hlinkClick r:id="rId6"/>
              </a:rPr>
              <a:t>https://viden.ai/en/a-nuanced-view-of-bias-in-language-models/</a:t>
            </a:r>
            <a:r>
              <a:rPr lang="en-US" sz="1300" dirty="0">
                <a:latin typeface="Calibri Light" panose="020F0302020204030204" pitchFamily="34" charset="0"/>
                <a:cs typeface="Calibri Light" panose="020F0302020204030204" pitchFamily="34" charset="0"/>
              </a:rPr>
              <a:t> </a:t>
            </a:r>
          </a:p>
          <a:p>
            <a:pPr lvl="0"/>
            <a:r>
              <a:rPr lang="en-US" sz="2400" dirty="0">
                <a:latin typeface="Calibri Light" panose="020F0302020204030204" pitchFamily="34" charset="0"/>
                <a:cs typeface="Calibri Light" panose="020F0302020204030204" pitchFamily="34" charset="0"/>
              </a:rPr>
              <a:t>Non-English cultures and languages are excluded in many ways.</a:t>
            </a:r>
          </a:p>
          <a:p>
            <a:pPr lvl="1"/>
            <a:r>
              <a:rPr lang="en-US" sz="1200" dirty="0">
                <a:solidFill>
                  <a:schemeClr val="tx1">
                    <a:lumMod val="50000"/>
                    <a:lumOff val="50000"/>
                  </a:schemeClr>
                </a:solidFill>
                <a:latin typeface="Calibri Light" panose="020F0302020204030204" pitchFamily="34" charset="0"/>
                <a:cs typeface="Calibri Light" panose="020F0302020204030204" pitchFamily="34" charset="0"/>
              </a:rPr>
              <a:t>Tidy, J. (2023, November 3). </a:t>
            </a:r>
            <a:r>
              <a:rPr lang="en-US" sz="1200" dirty="0" err="1">
                <a:solidFill>
                  <a:schemeClr val="tx1">
                    <a:lumMod val="50000"/>
                    <a:lumOff val="50000"/>
                  </a:schemeClr>
                </a:solidFill>
                <a:latin typeface="Calibri Light" panose="020F0302020204030204" pitchFamily="34" charset="0"/>
                <a:cs typeface="Calibri Light" panose="020F0302020204030204" pitchFamily="34" charset="0"/>
              </a:rPr>
              <a:t>ChatGPT</a:t>
            </a:r>
            <a:r>
              <a:rPr lang="en-US" sz="1200" dirty="0">
                <a:solidFill>
                  <a:schemeClr val="tx1">
                    <a:lumMod val="50000"/>
                    <a:lumOff val="50000"/>
                  </a:schemeClr>
                </a:solidFill>
                <a:latin typeface="Calibri Light" panose="020F0302020204030204" pitchFamily="34" charset="0"/>
                <a:cs typeface="Calibri Light" panose="020F0302020204030204" pitchFamily="34" charset="0"/>
              </a:rPr>
              <a:t> bias: 3 ways non-English speakers are being left behind. Medium. </a:t>
            </a:r>
            <a:r>
              <a:rPr lang="en-US" sz="1200" dirty="0">
                <a:latin typeface="Calibri Light" panose="020F0302020204030204" pitchFamily="34" charset="0"/>
                <a:cs typeface="Calibri Light" panose="020F0302020204030204" pitchFamily="34" charset="0"/>
                <a:hlinkClick r:id="rId7"/>
              </a:rPr>
              <a:t>https://medium.com/@joetidy/chatgpt-bias-3-ways-non-english-speakers-are-being-left-behind-799b4898eee6</a:t>
            </a:r>
            <a:r>
              <a:rPr lang="en-US" sz="1200" dirty="0">
                <a:latin typeface="Calibri Light" panose="020F0302020204030204" pitchFamily="34" charset="0"/>
                <a:cs typeface="Calibri Light" panose="020F0302020204030204" pitchFamily="34" charset="0"/>
              </a:rPr>
              <a:t> </a:t>
            </a:r>
          </a:p>
        </p:txBody>
      </p:sp>
      <p:pic>
        <p:nvPicPr>
          <p:cNvPr id="7" name="Picture 2" descr="A Person Holding a Broken Mirror with Reflection of a Person's Eyes">
            <a:extLst>
              <a:ext uri="{FF2B5EF4-FFF2-40B4-BE49-F238E27FC236}">
                <a16:creationId xmlns:a16="http://schemas.microsoft.com/office/drawing/2014/main" id="{961BD6CA-9747-75DC-3D48-2EF591AE05B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902" r="16468" b="15052"/>
          <a:stretch/>
        </p:blipFill>
        <p:spPr bwMode="auto">
          <a:xfrm>
            <a:off x="8130209" y="0"/>
            <a:ext cx="4061792"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8ADC60-806B-278E-A21E-C713D08A41A1}"/>
              </a:ext>
            </a:extLst>
          </p:cNvPr>
          <p:cNvSpPr txBox="1"/>
          <p:nvPr/>
        </p:nvSpPr>
        <p:spPr>
          <a:xfrm>
            <a:off x="8130208" y="6567055"/>
            <a:ext cx="4061792" cy="290945"/>
          </a:xfrm>
          <a:prstGeom prst="rect">
            <a:avLst/>
          </a:prstGeom>
          <a:solidFill>
            <a:srgbClr val="000000">
              <a:alpha val="50000"/>
            </a:srgbClr>
          </a:solidFill>
          <a:ln>
            <a:noFill/>
          </a:ln>
        </p:spPr>
        <p:txBody>
          <a:bodyPr vert="horz" wrap="square" lIns="91440" tIns="45720" rIns="91440" bIns="45720" rtlCol="0" anchor="t">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rPr>
              <a:t>(Photo by Luis E. Ramírez)</a:t>
            </a:r>
          </a:p>
        </p:txBody>
      </p:sp>
      <p:sp>
        <p:nvSpPr>
          <p:cNvPr id="3" name="TextBox 2">
            <a:extLst>
              <a:ext uri="{FF2B5EF4-FFF2-40B4-BE49-F238E27FC236}">
                <a16:creationId xmlns:a16="http://schemas.microsoft.com/office/drawing/2014/main" id="{B8B5454A-3E32-9E97-940E-E691E187F2C2}"/>
              </a:ext>
            </a:extLst>
          </p:cNvPr>
          <p:cNvSpPr txBox="1"/>
          <p:nvPr/>
        </p:nvSpPr>
        <p:spPr>
          <a:xfrm>
            <a:off x="838200" y="6132577"/>
            <a:ext cx="70137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This slide was adapted from Torrey Trust. (2024). </a:t>
            </a:r>
            <a:r>
              <a:rPr kumimoji="0" lang="en-US" sz="1000" b="0" i="1" u="none" strike="noStrike" kern="1200" cap="none" spc="0" normalizeH="0" baseline="0" noProof="0" dirty="0" err="1">
                <a:ln>
                  <a:noFill/>
                </a:ln>
                <a:solidFill>
                  <a:srgbClr val="000000"/>
                </a:solidFill>
                <a:effectLst/>
                <a:uLnTx/>
                <a:uFillTx/>
                <a:latin typeface="Calibri Light" panose="020F0302020204030204" pitchFamily="34" charset="0"/>
                <a:cs typeface="Calibri Light" panose="020F0302020204030204" pitchFamily="34" charset="0"/>
              </a:rPr>
              <a:t>GenAI</a:t>
            </a:r>
            <a:r>
              <a:rPr kumimoji="0" lang="en-US" sz="1000" b="0" i="1"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 &amp; Ethics: Investigating </a:t>
            </a:r>
            <a:r>
              <a:rPr kumimoji="0" lang="en-US" sz="1000" b="0" i="1" u="none" strike="noStrike" kern="1200" cap="none" spc="0" normalizeH="0" baseline="0" noProof="0" dirty="0" err="1">
                <a:ln>
                  <a:noFill/>
                </a:ln>
                <a:solidFill>
                  <a:srgbClr val="000000"/>
                </a:solidFill>
                <a:effectLst/>
                <a:uLnTx/>
                <a:uFillTx/>
                <a:latin typeface="Calibri Light" panose="020F0302020204030204" pitchFamily="34" charset="0"/>
                <a:cs typeface="Calibri Light" panose="020F0302020204030204" pitchFamily="34" charset="0"/>
              </a:rPr>
              <a:t>ChatGPT</a:t>
            </a:r>
            <a:r>
              <a:rPr kumimoji="0" lang="en-US" sz="1000" b="0" i="1"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 Gemini, &amp; Copilot</a:t>
            </a:r>
            <a:r>
              <a:rPr kumimoji="0" lang="en-US" sz="10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 </a:t>
            </a:r>
            <a:r>
              <a:rPr kumimoji="0" lang="en-US" sz="10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hlinkClick r:id="rId9"/>
              </a:rPr>
              <a:t>https://docs.google.com/presentation/d/1x3G2zHUNz0_luCP8WghoPWbXBRWLaRv0Nern2DSAuIc</a:t>
            </a:r>
            <a:endParaRPr kumimoji="0" lang="en-US" sz="10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375590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C9136-3B55-8569-60A1-C371FEBF2BD1}"/>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Misinformation</a:t>
            </a:r>
          </a:p>
        </p:txBody>
      </p:sp>
      <p:sp>
        <p:nvSpPr>
          <p:cNvPr id="3" name="Content Placeholder 2">
            <a:extLst>
              <a:ext uri="{FF2B5EF4-FFF2-40B4-BE49-F238E27FC236}">
                <a16:creationId xmlns:a16="http://schemas.microsoft.com/office/drawing/2014/main" id="{7466B373-27C8-C3DE-7451-3CB623B887B7}"/>
              </a:ext>
            </a:extLst>
          </p:cNvPr>
          <p:cNvSpPr>
            <a:spLocks noGrp="1"/>
          </p:cNvSpPr>
          <p:nvPr>
            <p:ph idx="1"/>
          </p:nvPr>
        </p:nvSpPr>
        <p:spPr>
          <a:xfrm>
            <a:off x="838200" y="1690689"/>
            <a:ext cx="6986286" cy="4119470"/>
          </a:xfrm>
        </p:spPr>
        <p:txBody>
          <a:bodyPr>
            <a:normAutofit fontScale="92500" lnSpcReduction="10000"/>
          </a:bodyPr>
          <a:lstStyle/>
          <a:p>
            <a:r>
              <a:rPr lang="en-US" sz="2600" dirty="0">
                <a:latin typeface="Calibri Light" panose="020F0302020204030204" pitchFamily="34" charset="0"/>
                <a:cs typeface="Calibri Light" panose="020F0302020204030204" pitchFamily="34" charset="0"/>
              </a:rPr>
              <a:t>Media watchdog tracks hundreds of unreliable AI-generated news sources and trends </a:t>
            </a:r>
          </a:p>
          <a:p>
            <a:pPr lvl="1"/>
            <a:r>
              <a:rPr lang="en-US" sz="1400" b="0" i="0" dirty="0">
                <a:solidFill>
                  <a:schemeClr val="tx1">
                    <a:lumMod val="50000"/>
                    <a:lumOff val="50000"/>
                  </a:schemeClr>
                </a:solidFill>
                <a:effectLst/>
                <a:latin typeface="Calibri Light" panose="020F0302020204030204" pitchFamily="34" charset="0"/>
                <a:cs typeface="Calibri Light" panose="020F0302020204030204" pitchFamily="34" charset="0"/>
              </a:rPr>
              <a:t>Tracking AI-enabled Misinformation: Over 700 ‘Unreliable AI-Generated News’ Websites (and Counting), Plus the Top False Narratives Generated by Artificial Intelligence Tools. (n.d.). </a:t>
            </a:r>
            <a:r>
              <a:rPr lang="en-US" sz="1400" b="0" i="0" dirty="0" err="1">
                <a:solidFill>
                  <a:schemeClr val="tx1">
                    <a:lumMod val="50000"/>
                    <a:lumOff val="50000"/>
                  </a:schemeClr>
                </a:solidFill>
                <a:effectLst/>
                <a:latin typeface="Calibri Light" panose="020F0302020204030204" pitchFamily="34" charset="0"/>
                <a:cs typeface="Calibri Light" panose="020F0302020204030204" pitchFamily="34" charset="0"/>
              </a:rPr>
              <a:t>NewsGuard</a:t>
            </a:r>
            <a:r>
              <a:rPr lang="en-US" sz="1400" b="0" i="0" dirty="0">
                <a:solidFill>
                  <a:schemeClr val="tx1">
                    <a:lumMod val="50000"/>
                    <a:lumOff val="50000"/>
                  </a:schemeClr>
                </a:solidFill>
                <a:effectLst/>
                <a:latin typeface="Calibri Light" panose="020F0302020204030204" pitchFamily="34" charset="0"/>
                <a:cs typeface="Calibri Light" panose="020F0302020204030204" pitchFamily="34" charset="0"/>
              </a:rPr>
              <a:t>. Retrieved March 7, 2024, from </a:t>
            </a:r>
            <a:r>
              <a:rPr lang="en-US" sz="1400" b="0" i="0" dirty="0">
                <a:solidFill>
                  <a:schemeClr val="tx1">
                    <a:lumMod val="50000"/>
                    <a:lumOff val="50000"/>
                  </a:schemeClr>
                </a:solidFill>
                <a:effectLst/>
                <a:latin typeface="Calibri Light" panose="020F0302020204030204" pitchFamily="34" charset="0"/>
                <a:cs typeface="Calibri Light" panose="020F0302020204030204" pitchFamily="34" charset="0"/>
                <a:hlinkClick r:id="rId3"/>
              </a:rPr>
              <a:t>https://www.newsguardtech.com/special-reports/ai-tracking-center</a:t>
            </a:r>
            <a:r>
              <a:rPr lang="en-US" sz="1400" b="0" i="0" dirty="0">
                <a:solidFill>
                  <a:schemeClr val="tx1">
                    <a:lumMod val="50000"/>
                    <a:lumOff val="50000"/>
                  </a:schemeClr>
                </a:solidFill>
                <a:effectLst/>
                <a:latin typeface="Calibri Light" panose="020F0302020204030204" pitchFamily="34" charset="0"/>
                <a:cs typeface="Calibri Light" panose="020F0302020204030204" pitchFamily="34" charset="0"/>
              </a:rPr>
              <a:t> </a:t>
            </a:r>
          </a:p>
          <a:p>
            <a:r>
              <a:rPr lang="en-US" sz="2600" dirty="0">
                <a:latin typeface="Calibri Light" panose="020F0302020204030204" pitchFamily="34" charset="0"/>
                <a:cs typeface="Calibri Light" panose="020F0302020204030204" pitchFamily="34" charset="0"/>
              </a:rPr>
              <a:t>AI-driven misinformation is biggest short-term threat says World Economic Forum</a:t>
            </a:r>
          </a:p>
          <a:p>
            <a:pPr lvl="1"/>
            <a:r>
              <a:rPr lang="en-US" sz="1400" dirty="0">
                <a:solidFill>
                  <a:schemeClr val="tx1">
                    <a:lumMod val="50000"/>
                    <a:lumOff val="50000"/>
                  </a:schemeClr>
                </a:solidFill>
                <a:effectLst/>
                <a:latin typeface="Calibri Light" panose="020F0302020204030204" pitchFamily="34" charset="0"/>
                <a:cs typeface="Calibri Light" panose="020F0302020204030204" pitchFamily="34" charset="0"/>
              </a:rPr>
              <a:t>Elliott, L., &amp; editor, L. E. E. (2024, January 10). AI-driven misinformation ‘biggest short-term threat to global economy.’ The Guardian. </a:t>
            </a:r>
            <a:r>
              <a:rPr lang="en-US" sz="1400" dirty="0">
                <a:solidFill>
                  <a:schemeClr val="tx1">
                    <a:lumMod val="50000"/>
                    <a:lumOff val="50000"/>
                  </a:schemeClr>
                </a:solidFill>
                <a:effectLst/>
                <a:latin typeface="Calibri Light" panose="020F0302020204030204" pitchFamily="34" charset="0"/>
                <a:cs typeface="Calibri Light" panose="020F0302020204030204" pitchFamily="34" charset="0"/>
                <a:hlinkClick r:id="rId4"/>
              </a:rPr>
              <a:t>https://www.theguardian.com/business/2024/jan/10/ai-driven-misinformation-biggest-short-term-threat-to-global-economy</a:t>
            </a:r>
            <a:r>
              <a:rPr lang="en-US" sz="1400" dirty="0">
                <a:solidFill>
                  <a:schemeClr val="tx1">
                    <a:lumMod val="50000"/>
                    <a:lumOff val="50000"/>
                  </a:schemeClr>
                </a:solidFill>
                <a:effectLst/>
                <a:latin typeface="Calibri Light" panose="020F0302020204030204" pitchFamily="34" charset="0"/>
                <a:cs typeface="Calibri Light" panose="020F0302020204030204" pitchFamily="34" charset="0"/>
              </a:rPr>
              <a:t> </a:t>
            </a:r>
          </a:p>
          <a:p>
            <a:r>
              <a:rPr lang="en-US" sz="2600" dirty="0">
                <a:latin typeface="Calibri Light" panose="020F0302020204030204" pitchFamily="34" charset="0"/>
                <a:cs typeface="Calibri Light" panose="020F0302020204030204" pitchFamily="34" charset="0"/>
              </a:rPr>
              <a:t>Health disinformation study calls for AI vigilance</a:t>
            </a:r>
          </a:p>
          <a:p>
            <a:pPr lvl="1"/>
            <a:r>
              <a:rPr lang="en-US" sz="1400" b="0" i="0" dirty="0" err="1">
                <a:solidFill>
                  <a:schemeClr val="tx1">
                    <a:lumMod val="50000"/>
                    <a:lumOff val="50000"/>
                  </a:schemeClr>
                </a:solidFill>
                <a:effectLst/>
                <a:latin typeface="Calibri Light" panose="020F0302020204030204" pitchFamily="34" charset="0"/>
                <a:cs typeface="Calibri Light" panose="020F0302020204030204" pitchFamily="34" charset="0"/>
              </a:rPr>
              <a:t>Menz</a:t>
            </a:r>
            <a:r>
              <a:rPr lang="en-US" sz="1400" b="0" i="0" dirty="0">
                <a:solidFill>
                  <a:schemeClr val="tx1">
                    <a:lumMod val="50000"/>
                    <a:lumOff val="50000"/>
                  </a:schemeClr>
                </a:solidFill>
                <a:effectLst/>
                <a:latin typeface="Calibri Light" panose="020F0302020204030204" pitchFamily="34" charset="0"/>
                <a:cs typeface="Calibri Light" panose="020F0302020204030204" pitchFamily="34" charset="0"/>
              </a:rPr>
              <a:t>, B. D., Modi, N. D., </a:t>
            </a:r>
            <a:r>
              <a:rPr lang="en-US" sz="1400" b="0" i="0" dirty="0" err="1">
                <a:solidFill>
                  <a:schemeClr val="tx1">
                    <a:lumMod val="50000"/>
                    <a:lumOff val="50000"/>
                  </a:schemeClr>
                </a:solidFill>
                <a:effectLst/>
                <a:latin typeface="Calibri Light" panose="020F0302020204030204" pitchFamily="34" charset="0"/>
                <a:cs typeface="Calibri Light" panose="020F0302020204030204" pitchFamily="34" charset="0"/>
              </a:rPr>
              <a:t>Sorich</a:t>
            </a:r>
            <a:r>
              <a:rPr lang="en-US" sz="1400" b="0" i="0" dirty="0">
                <a:solidFill>
                  <a:schemeClr val="tx1">
                    <a:lumMod val="50000"/>
                    <a:lumOff val="50000"/>
                  </a:schemeClr>
                </a:solidFill>
                <a:effectLst/>
                <a:latin typeface="Calibri Light" panose="020F0302020204030204" pitchFamily="34" charset="0"/>
                <a:cs typeface="Calibri Light" panose="020F0302020204030204" pitchFamily="34" charset="0"/>
              </a:rPr>
              <a:t>, M. J., &amp; Hopkins, A. M. (2024). Health Disinformation Use Case Highlighting the Urgent Need for Artificial Intelligence Vigilance: Weapons of Mass Disinformation. JAMA Internal Medicine, 184(1), 92–96. </a:t>
            </a:r>
            <a:r>
              <a:rPr lang="en-US" sz="1400" b="0" i="0" dirty="0">
                <a:solidFill>
                  <a:schemeClr val="tx1">
                    <a:lumMod val="50000"/>
                    <a:lumOff val="50000"/>
                  </a:schemeClr>
                </a:solidFill>
                <a:effectLst/>
                <a:latin typeface="Calibri Light" panose="020F0302020204030204" pitchFamily="34" charset="0"/>
                <a:cs typeface="Calibri Light" panose="020F0302020204030204" pitchFamily="34" charset="0"/>
                <a:hlinkClick r:id="rId5"/>
              </a:rPr>
              <a:t>https://doi.org/10.1001/jamainternmed.2023.5947</a:t>
            </a:r>
            <a:r>
              <a:rPr lang="en-US" sz="1400" b="0" i="0" dirty="0">
                <a:solidFill>
                  <a:schemeClr val="tx1">
                    <a:lumMod val="50000"/>
                    <a:lumOff val="50000"/>
                  </a:schemeClr>
                </a:solidFill>
                <a:effectLst/>
                <a:latin typeface="Calibri Light" panose="020F0302020204030204" pitchFamily="34" charset="0"/>
                <a:cs typeface="Calibri Light" panose="020F0302020204030204" pitchFamily="34" charset="0"/>
              </a:rPr>
              <a:t> </a:t>
            </a:r>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1ABE32EA-0B4C-CDA6-9011-232C6A1032F1}"/>
              </a:ext>
            </a:extLst>
          </p:cNvPr>
          <p:cNvSpPr txBox="1"/>
          <p:nvPr/>
        </p:nvSpPr>
        <p:spPr>
          <a:xfrm>
            <a:off x="838200" y="6132577"/>
            <a:ext cx="105155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This slide was adapted from Torrey Trust. (2024). </a:t>
            </a:r>
            <a:r>
              <a:rPr kumimoji="0" lang="en-US" sz="1000" b="0" i="1" u="none" strike="noStrike" kern="1200" cap="none" spc="0" normalizeH="0" baseline="0" noProof="0" dirty="0" err="1">
                <a:ln>
                  <a:noFill/>
                </a:ln>
                <a:solidFill>
                  <a:srgbClr val="000000"/>
                </a:solidFill>
                <a:effectLst/>
                <a:uLnTx/>
                <a:uFillTx/>
                <a:latin typeface="Calibri Light" panose="020F0302020204030204" pitchFamily="34" charset="0"/>
                <a:cs typeface="Calibri Light" panose="020F0302020204030204" pitchFamily="34" charset="0"/>
              </a:rPr>
              <a:t>GenAI</a:t>
            </a:r>
            <a:r>
              <a:rPr kumimoji="0" lang="en-US" sz="1000" b="0" i="1"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 &amp; Ethics: Investigating </a:t>
            </a:r>
            <a:r>
              <a:rPr kumimoji="0" lang="en-US" sz="1000" b="0" i="1" u="none" strike="noStrike" kern="1200" cap="none" spc="0" normalizeH="0" baseline="0" noProof="0" dirty="0" err="1">
                <a:ln>
                  <a:noFill/>
                </a:ln>
                <a:solidFill>
                  <a:srgbClr val="000000"/>
                </a:solidFill>
                <a:effectLst/>
                <a:uLnTx/>
                <a:uFillTx/>
                <a:latin typeface="Calibri Light" panose="020F0302020204030204" pitchFamily="34" charset="0"/>
                <a:cs typeface="Calibri Light" panose="020F0302020204030204" pitchFamily="34" charset="0"/>
              </a:rPr>
              <a:t>ChatGPT</a:t>
            </a:r>
            <a:r>
              <a:rPr kumimoji="0" lang="en-US" sz="1000" b="0" i="1"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 Gemini, &amp; Copilot</a:t>
            </a:r>
            <a:r>
              <a:rPr kumimoji="0" lang="en-US" sz="10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 </a:t>
            </a:r>
            <a:r>
              <a:rPr kumimoji="0" lang="en-US" sz="10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hlinkClick r:id="rId6"/>
              </a:rPr>
              <a:t>https://docs.google.com/presentation/d/1x3G2zHUNz0_luCP8WghoPWbXBRWLaRv0Nern2DSAuIc</a:t>
            </a:r>
            <a:endParaRPr kumimoji="0" lang="en-US" sz="10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endParaRPr>
          </a:p>
        </p:txBody>
      </p:sp>
      <p:pic>
        <p:nvPicPr>
          <p:cNvPr id="4" name="Picture 3" descr="Businessman text messaging">
            <a:extLst>
              <a:ext uri="{FF2B5EF4-FFF2-40B4-BE49-F238E27FC236}">
                <a16:creationId xmlns:a16="http://schemas.microsoft.com/office/drawing/2014/main" id="{40737E24-2013-3485-41EC-9C3FCC0EE286}"/>
              </a:ext>
            </a:extLst>
          </p:cNvPr>
          <p:cNvPicPr>
            <a:picLocks noChangeAspect="1"/>
          </p:cNvPicPr>
          <p:nvPr/>
        </p:nvPicPr>
        <p:blipFill rotWithShape="1">
          <a:blip r:embed="rId7"/>
          <a:srcRect l="34364" t="42" r="26804" b="841"/>
          <a:stretch/>
        </p:blipFill>
        <p:spPr>
          <a:xfrm>
            <a:off x="8167115" y="0"/>
            <a:ext cx="4023360" cy="6855105"/>
          </a:xfrm>
          <a:prstGeom prst="rect">
            <a:avLst/>
          </a:prstGeom>
        </p:spPr>
      </p:pic>
    </p:spTree>
    <p:extLst>
      <p:ext uri="{BB962C8B-B14F-4D97-AF65-F5344CB8AC3E}">
        <p14:creationId xmlns:p14="http://schemas.microsoft.com/office/powerpoint/2010/main" val="33904235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Industrial smokestack">
            <a:extLst>
              <a:ext uri="{FF2B5EF4-FFF2-40B4-BE49-F238E27FC236}">
                <a16:creationId xmlns:a16="http://schemas.microsoft.com/office/drawing/2014/main" id="{04D5E320-546B-41FC-DBAE-9DF1423AE660}"/>
              </a:ext>
            </a:extLst>
          </p:cNvPr>
          <p:cNvPicPr>
            <a:picLocks noChangeAspect="1"/>
          </p:cNvPicPr>
          <p:nvPr/>
        </p:nvPicPr>
        <p:blipFill rotWithShape="1">
          <a:blip r:embed="rId3"/>
          <a:srcRect l="15032" t="4245" r="45906" b="1184"/>
          <a:stretch/>
        </p:blipFill>
        <p:spPr>
          <a:xfrm>
            <a:off x="4011163" y="2894"/>
            <a:ext cx="4241922" cy="6855106"/>
          </a:xfrm>
          <a:prstGeom prst="rect">
            <a:avLst/>
          </a:prstGeom>
          <a:ln>
            <a:noFill/>
          </a:ln>
        </p:spPr>
      </p:pic>
      <p:pic>
        <p:nvPicPr>
          <p:cNvPr id="4" name="Picture 3" descr="Businessman text messaging">
            <a:extLst>
              <a:ext uri="{FF2B5EF4-FFF2-40B4-BE49-F238E27FC236}">
                <a16:creationId xmlns:a16="http://schemas.microsoft.com/office/drawing/2014/main" id="{D9A01955-B771-A043-26A5-9318918CE490}"/>
              </a:ext>
            </a:extLst>
          </p:cNvPr>
          <p:cNvPicPr>
            <a:picLocks noChangeAspect="1"/>
          </p:cNvPicPr>
          <p:nvPr/>
        </p:nvPicPr>
        <p:blipFill rotWithShape="1">
          <a:blip r:embed="rId4"/>
          <a:srcRect l="34364" t="42" r="26804" b="841"/>
          <a:stretch/>
        </p:blipFill>
        <p:spPr>
          <a:xfrm>
            <a:off x="8167115" y="0"/>
            <a:ext cx="4023360" cy="6855105"/>
          </a:xfrm>
          <a:prstGeom prst="rect">
            <a:avLst/>
          </a:prstGeom>
        </p:spPr>
      </p:pic>
      <p:pic>
        <p:nvPicPr>
          <p:cNvPr id="33" name="Picture 32" descr="Children with tablets at school">
            <a:extLst>
              <a:ext uri="{FF2B5EF4-FFF2-40B4-BE49-F238E27FC236}">
                <a16:creationId xmlns:a16="http://schemas.microsoft.com/office/drawing/2014/main" id="{DA350E01-4754-0F15-7F27-866AFF57E740}"/>
              </a:ext>
            </a:extLst>
          </p:cNvPr>
          <p:cNvPicPr>
            <a:picLocks noChangeAspect="1"/>
          </p:cNvPicPr>
          <p:nvPr/>
        </p:nvPicPr>
        <p:blipFill rotWithShape="1">
          <a:blip r:embed="rId5"/>
          <a:srcRect l="45276" t="1026" r="16422" b="1067"/>
          <a:stretch/>
        </p:blipFill>
        <p:spPr>
          <a:xfrm>
            <a:off x="10674" y="-2895"/>
            <a:ext cx="4023360" cy="6857999"/>
          </a:xfrm>
          <a:prstGeom prst="rect">
            <a:avLst/>
          </a:prstGeom>
        </p:spPr>
      </p:pic>
      <p:sp>
        <p:nvSpPr>
          <p:cNvPr id="7" name="Rectangle 6">
            <a:extLst>
              <a:ext uri="{FF2B5EF4-FFF2-40B4-BE49-F238E27FC236}">
                <a16:creationId xmlns:a16="http://schemas.microsoft.com/office/drawing/2014/main" id="{B3AC47DD-8D5C-7100-D877-9DA01B76E11C}"/>
              </a:ext>
            </a:extLst>
          </p:cNvPr>
          <p:cNvSpPr/>
          <p:nvPr/>
        </p:nvSpPr>
        <p:spPr>
          <a:xfrm>
            <a:off x="-6097" y="4799149"/>
            <a:ext cx="4021836" cy="1371602"/>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A5DB088D-621B-3343-1FB8-99320CA46193}"/>
              </a:ext>
            </a:extLst>
          </p:cNvPr>
          <p:cNvSpPr txBox="1">
            <a:spLocks/>
          </p:cNvSpPr>
          <p:nvPr/>
        </p:nvSpPr>
        <p:spPr>
          <a:xfrm>
            <a:off x="-9146" y="4916560"/>
            <a:ext cx="4020309" cy="11309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Light" panose="020F0302020204030204"/>
                <a:ea typeface="+mj-ea"/>
                <a:cs typeface="+mj-cs"/>
              </a:rPr>
              <a:t>Digital Inequity</a:t>
            </a:r>
          </a:p>
        </p:txBody>
      </p:sp>
      <p:sp>
        <p:nvSpPr>
          <p:cNvPr id="11" name="Rectangle 10">
            <a:extLst>
              <a:ext uri="{FF2B5EF4-FFF2-40B4-BE49-F238E27FC236}">
                <a16:creationId xmlns:a16="http://schemas.microsoft.com/office/drawing/2014/main" id="{30CE685E-D70D-D577-88F4-749AF00F77E3}"/>
              </a:ext>
            </a:extLst>
          </p:cNvPr>
          <p:cNvSpPr/>
          <p:nvPr/>
        </p:nvSpPr>
        <p:spPr>
          <a:xfrm>
            <a:off x="8167115" y="4796256"/>
            <a:ext cx="4021836" cy="1371602"/>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9CE97A9-C24C-C319-E5EF-580F49B45F8B}"/>
              </a:ext>
            </a:extLst>
          </p:cNvPr>
          <p:cNvSpPr/>
          <p:nvPr/>
        </p:nvSpPr>
        <p:spPr>
          <a:xfrm>
            <a:off x="4014212" y="4796256"/>
            <a:ext cx="4154425" cy="1371602"/>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B4D89E-D391-C259-DED7-E9418788378D}"/>
              </a:ext>
            </a:extLst>
          </p:cNvPr>
          <p:cNvSpPr>
            <a:spLocks noGrp="1"/>
          </p:cNvSpPr>
          <p:nvPr>
            <p:ph type="title"/>
          </p:nvPr>
        </p:nvSpPr>
        <p:spPr>
          <a:xfrm>
            <a:off x="4014210" y="4916559"/>
            <a:ext cx="4146806" cy="1130994"/>
          </a:xfrm>
        </p:spPr>
        <p:txBody>
          <a:bodyPr vert="horz" lIns="91440" tIns="45720" rIns="91440" bIns="45720" rtlCol="0" anchor="ctr">
            <a:noAutofit/>
          </a:bodyPr>
          <a:lstStyle/>
          <a:p>
            <a:pPr algn="ctr"/>
            <a:r>
              <a:rPr lang="en-US" sz="3600" kern="1200" dirty="0" smtClean="0">
                <a:solidFill>
                  <a:schemeClr val="bg1"/>
                </a:solidFill>
                <a:latin typeface="+mj-lt"/>
                <a:ea typeface="+mj-ea"/>
                <a:cs typeface="+mj-cs"/>
              </a:rPr>
              <a:t>Environmental </a:t>
            </a:r>
            <a:r>
              <a:rPr lang="en-US" sz="3600" kern="1200" dirty="0">
                <a:solidFill>
                  <a:schemeClr val="bg1"/>
                </a:solidFill>
                <a:latin typeface="+mj-lt"/>
                <a:ea typeface="+mj-ea"/>
                <a:cs typeface="+mj-cs"/>
              </a:rPr>
              <a:t>Impact</a:t>
            </a:r>
          </a:p>
        </p:txBody>
      </p:sp>
      <p:sp>
        <p:nvSpPr>
          <p:cNvPr id="6" name="Title 1">
            <a:extLst>
              <a:ext uri="{FF2B5EF4-FFF2-40B4-BE49-F238E27FC236}">
                <a16:creationId xmlns:a16="http://schemas.microsoft.com/office/drawing/2014/main" id="{26D2067E-CA80-60D4-5196-9987319DF0A8}"/>
              </a:ext>
            </a:extLst>
          </p:cNvPr>
          <p:cNvSpPr txBox="1">
            <a:spLocks/>
          </p:cNvSpPr>
          <p:nvPr/>
        </p:nvSpPr>
        <p:spPr>
          <a:xfrm>
            <a:off x="8168637" y="4916559"/>
            <a:ext cx="4009639" cy="11309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Light" panose="020F0302020204030204"/>
                <a:ea typeface="+mj-ea"/>
                <a:cs typeface="+mj-cs"/>
              </a:rPr>
              <a:t>Misinformation</a:t>
            </a:r>
          </a:p>
        </p:txBody>
      </p:sp>
    </p:spTree>
    <p:extLst>
      <p:ext uri="{BB962C8B-B14F-4D97-AF65-F5344CB8AC3E}">
        <p14:creationId xmlns:p14="http://schemas.microsoft.com/office/powerpoint/2010/main" val="40593067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A94FF-6B1A-4E01-9F4C-E0FDC1C92F43}"/>
              </a:ext>
            </a:extLst>
          </p:cNvPr>
          <p:cNvSpPr>
            <a:spLocks noGrp="1"/>
          </p:cNvSpPr>
          <p:nvPr>
            <p:ph type="title"/>
          </p:nvPr>
        </p:nvSpPr>
        <p:spPr>
          <a:xfrm>
            <a:off x="689811" y="2766218"/>
            <a:ext cx="2520749" cy="1325563"/>
          </a:xfrm>
        </p:spPr>
        <p:txBody>
          <a:bodyPr>
            <a:normAutofit/>
          </a:bodyPr>
          <a:lstStyle/>
          <a:p>
            <a:r>
              <a:rPr lang="en-US" sz="3600" dirty="0">
                <a:latin typeface="Calibri Light" panose="020F0302020204030204" pitchFamily="34" charset="0"/>
                <a:cs typeface="Calibri Light" panose="020F0302020204030204" pitchFamily="34" charset="0"/>
              </a:rPr>
              <a:t>Pedagogic Strategies</a:t>
            </a:r>
          </a:p>
        </p:txBody>
      </p:sp>
      <p:graphicFrame>
        <p:nvGraphicFramePr>
          <p:cNvPr id="11" name="Diagram 10">
            <a:extLst>
              <a:ext uri="{FF2B5EF4-FFF2-40B4-BE49-F238E27FC236}">
                <a16:creationId xmlns:a16="http://schemas.microsoft.com/office/drawing/2014/main" id="{20CA7968-88F2-66BD-285E-21BDB59FE805}"/>
              </a:ext>
            </a:extLst>
          </p:cNvPr>
          <p:cNvGraphicFramePr/>
          <p:nvPr>
            <p:extLst>
              <p:ext uri="{D42A27DB-BD31-4B8C-83A1-F6EECF244321}">
                <p14:modId xmlns:p14="http://schemas.microsoft.com/office/powerpoint/2010/main" val="861962399"/>
              </p:ext>
            </p:extLst>
          </p:nvPr>
        </p:nvGraphicFramePr>
        <p:xfrm>
          <a:off x="3484880" y="365126"/>
          <a:ext cx="8017309" cy="5771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C1D82AE-3829-3189-32A9-7A5AA60D558B}"/>
              </a:ext>
            </a:extLst>
          </p:cNvPr>
          <p:cNvSpPr txBox="1"/>
          <p:nvPr/>
        </p:nvSpPr>
        <p:spPr>
          <a:xfrm>
            <a:off x="689811" y="6187440"/>
            <a:ext cx="108123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E2D29"/>
                </a:solidFill>
                <a:effectLst/>
                <a:highlight>
                  <a:srgbClr val="FFFFFF"/>
                </a:highlight>
                <a:uLnTx/>
                <a:uFillTx/>
                <a:latin typeface="Calibri Light" panose="020F0302020204030204" pitchFamily="34" charset="0"/>
                <a:cs typeface="Calibri Light" panose="020F0302020204030204" pitchFamily="34" charset="0"/>
              </a:rPr>
              <a:t>*Adapted from Sarah </a:t>
            </a:r>
            <a:r>
              <a:rPr kumimoji="0" lang="en-US" sz="1000" b="0" i="0" u="none" strike="noStrike" kern="1200" cap="none" spc="0" normalizeH="0" baseline="0" noProof="0" dirty="0" err="1">
                <a:ln>
                  <a:noFill/>
                </a:ln>
                <a:solidFill>
                  <a:srgbClr val="2E2D29"/>
                </a:solidFill>
                <a:effectLst/>
                <a:highlight>
                  <a:srgbClr val="FFFFFF"/>
                </a:highlight>
                <a:uLnTx/>
                <a:uFillTx/>
                <a:latin typeface="Calibri Light" panose="020F0302020204030204" pitchFamily="34" charset="0"/>
                <a:cs typeface="Calibri Light" panose="020F0302020204030204" pitchFamily="34" charset="0"/>
              </a:rPr>
              <a:t>Jaquette</a:t>
            </a:r>
            <a:r>
              <a:rPr kumimoji="0" lang="en-US" sz="1000" b="0" i="0" u="none" strike="noStrike" kern="1200" cap="none" spc="0" normalizeH="0" baseline="0" noProof="0" dirty="0">
                <a:ln>
                  <a:noFill/>
                </a:ln>
                <a:solidFill>
                  <a:srgbClr val="2E2D29"/>
                </a:solidFill>
                <a:effectLst/>
                <a:highlight>
                  <a:srgbClr val="FFFFFF"/>
                </a:highlight>
                <a:uLnTx/>
                <a:uFillTx/>
                <a:latin typeface="Calibri Light" panose="020F0302020204030204" pitchFamily="34" charset="0"/>
                <a:cs typeface="Calibri Light" panose="020F0302020204030204" pitchFamily="34" charset="0"/>
              </a:rPr>
              <a:t> Ray, </a:t>
            </a:r>
            <a:r>
              <a:rPr kumimoji="0" lang="en-US" sz="10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(2023, October 18). </a:t>
            </a:r>
            <a:r>
              <a:rPr kumimoji="0" lang="en-US" sz="1000" b="0" i="1"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Sarah Ray Keynote on Climate Anxiety</a:t>
            </a:r>
            <a:r>
              <a:rPr kumimoji="0" lang="en-US" sz="10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 </a:t>
            </a:r>
            <a:r>
              <a:rPr kumimoji="0" lang="en-US" sz="1000" b="0" i="0" u="none" strike="noStrike" kern="1200" cap="none" spc="0" normalizeH="0" baseline="0" noProof="0" dirty="0">
                <a:ln>
                  <a:noFill/>
                </a:ln>
                <a:solidFill>
                  <a:srgbClr val="2E2D29"/>
                </a:solidFill>
                <a:effectLst/>
                <a:highlight>
                  <a:srgbClr val="FFFFFF"/>
                </a:highlight>
                <a:uLnTx/>
                <a:uFillTx/>
                <a:latin typeface="Calibri Light" panose="020F0302020204030204" pitchFamily="34" charset="0"/>
                <a:cs typeface="Calibri Light" panose="020F0302020204030204" pitchFamily="34" charset="0"/>
              </a:rPr>
              <a:t>"How to Keep Your Cool on a Warming Planet: An Emotional Toolkit for the Climate Generation.” </a:t>
            </a:r>
            <a:r>
              <a:rPr kumimoji="0" lang="en-US" sz="10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hlinkClick r:id="rId8"/>
              </a:rPr>
              <a:t>https://www.youtube.com/watch?v=e_xA-syd1ho</a:t>
            </a:r>
            <a:endParaRPr kumimoji="0" lang="en-US" sz="10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360723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udents in library">
            <a:extLst>
              <a:ext uri="{FF2B5EF4-FFF2-40B4-BE49-F238E27FC236}">
                <a16:creationId xmlns:a16="http://schemas.microsoft.com/office/drawing/2014/main" id="{39B946B6-063C-74F1-4591-D78A637EFAA7}"/>
              </a:ext>
            </a:extLst>
          </p:cNvPr>
          <p:cNvPicPr>
            <a:picLocks noChangeAspect="1"/>
          </p:cNvPicPr>
          <p:nvPr/>
        </p:nvPicPr>
        <p:blipFill rotWithShape="1">
          <a:blip r:embed="rId3"/>
          <a:srcRect t="16386" r="1157" b="280"/>
          <a:stretch/>
        </p:blipFill>
        <p:spPr>
          <a:xfrm>
            <a:off x="0" y="0"/>
            <a:ext cx="12192000" cy="6858000"/>
          </a:xfrm>
          <a:prstGeom prst="rect">
            <a:avLst/>
          </a:prstGeom>
        </p:spPr>
      </p:pic>
      <p:sp>
        <p:nvSpPr>
          <p:cNvPr id="4" name="Title 1">
            <a:extLst>
              <a:ext uri="{FF2B5EF4-FFF2-40B4-BE49-F238E27FC236}">
                <a16:creationId xmlns:a16="http://schemas.microsoft.com/office/drawing/2014/main" id="{F1B4D89E-D391-C259-DED7-E9418788378D}"/>
              </a:ext>
            </a:extLst>
          </p:cNvPr>
          <p:cNvSpPr txBox="1">
            <a:spLocks/>
          </p:cNvSpPr>
          <p:nvPr/>
        </p:nvSpPr>
        <p:spPr>
          <a:xfrm>
            <a:off x="0" y="3055435"/>
            <a:ext cx="12192000" cy="814038"/>
          </a:xfrm>
          <a:prstGeom prst="rect">
            <a:avLst/>
          </a:prstGeom>
          <a:solidFill>
            <a:schemeClr val="accent1"/>
          </a:solidFill>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all" spc="0" normalizeH="0" baseline="0" noProof="0" dirty="0" smtClean="0">
                <a:ln>
                  <a:noFill/>
                </a:ln>
                <a:solidFill>
                  <a:srgbClr val="FFFFFF"/>
                </a:solidFill>
                <a:effectLst/>
                <a:uLnTx/>
                <a:uFillTx/>
                <a:latin typeface="Calibri Light" panose="020F0302020204030204"/>
                <a:ea typeface="+mj-ea"/>
                <a:cs typeface="+mj-cs"/>
              </a:rPr>
              <a:t>Ai education</a:t>
            </a:r>
            <a:endParaRPr kumimoji="0" lang="en-US" sz="4000" b="0" i="0" u="none" strike="noStrike" kern="1200" cap="all" spc="0" normalizeH="0" baseline="0" noProof="0" dirty="0">
              <a:ln>
                <a:noFill/>
              </a:ln>
              <a:solidFill>
                <a:srgbClr val="FFFFF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2148005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95B99-774A-5938-DFD7-4BB86557C0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814508-150C-84BB-1790-9586B1AED8A0}"/>
              </a:ext>
            </a:extLst>
          </p:cNvPr>
          <p:cNvSpPr>
            <a:spLocks noGrp="1"/>
          </p:cNvSpPr>
          <p:nvPr>
            <p:ph type="title"/>
          </p:nvPr>
        </p:nvSpPr>
        <p:spPr>
          <a:xfrm>
            <a:off x="836679" y="723898"/>
            <a:ext cx="6002110" cy="1495425"/>
          </a:xfrm>
        </p:spPr>
        <p:txBody>
          <a:bodyPr>
            <a:normAutofit/>
          </a:bodyPr>
          <a:lstStyle/>
          <a:p>
            <a:r>
              <a:rPr lang="en-US" sz="4000" dirty="0">
                <a:latin typeface="Calibri Light" panose="020F0302020204030204" pitchFamily="34" charset="0"/>
                <a:cs typeface="Calibri Light" panose="020F0302020204030204" pitchFamily="34" charset="0"/>
              </a:rPr>
              <a:t>Scenario</a:t>
            </a:r>
          </a:p>
        </p:txBody>
      </p:sp>
      <p:sp>
        <p:nvSpPr>
          <p:cNvPr id="9" name="Content Placeholder 8">
            <a:extLst>
              <a:ext uri="{FF2B5EF4-FFF2-40B4-BE49-F238E27FC236}">
                <a16:creationId xmlns:a16="http://schemas.microsoft.com/office/drawing/2014/main" id="{1D821D77-79B5-DEE0-6E0B-D141CD334EAE}"/>
              </a:ext>
            </a:extLst>
          </p:cNvPr>
          <p:cNvSpPr>
            <a:spLocks noGrp="1"/>
          </p:cNvSpPr>
          <p:nvPr>
            <p:ph idx="1"/>
          </p:nvPr>
        </p:nvSpPr>
        <p:spPr>
          <a:xfrm>
            <a:off x="836680" y="1850834"/>
            <a:ext cx="6002110" cy="4283267"/>
          </a:xfrm>
        </p:spPr>
        <p:txBody>
          <a:bodyPr>
            <a:normAutofit/>
          </a:bodyPr>
          <a:lstStyle/>
          <a:p>
            <a:pPr marL="0" indent="0">
              <a:buNone/>
            </a:pPr>
            <a:r>
              <a:rPr lang="en-US" sz="1800" dirty="0">
                <a:solidFill>
                  <a:srgbClr val="FF0000"/>
                </a:solidFill>
                <a:latin typeface="Calibri Light" panose="020F0302020204030204" pitchFamily="34" charset="0"/>
                <a:cs typeface="Calibri Light" panose="020F0302020204030204" pitchFamily="34" charset="0"/>
              </a:rPr>
              <a:t>Spend a few minutes to reflect individually or in a group to consider the following scenario:</a:t>
            </a:r>
          </a:p>
          <a:p>
            <a:pPr marL="0" indent="0">
              <a:buNone/>
            </a:pPr>
            <a:r>
              <a:rPr lang="en-US" sz="1800" dirty="0" smtClean="0">
                <a:latin typeface="Calibri Light" panose="020F0302020204030204" pitchFamily="34" charset="0"/>
                <a:cs typeface="Calibri Light" panose="020F0302020204030204" pitchFamily="34" charset="0"/>
              </a:rPr>
              <a:t>You </a:t>
            </a:r>
            <a:r>
              <a:rPr lang="en-US" sz="1800" dirty="0">
                <a:latin typeface="Calibri Light" panose="020F0302020204030204" pitchFamily="34" charset="0"/>
                <a:cs typeface="Calibri Light" panose="020F0302020204030204" pitchFamily="34" charset="0"/>
              </a:rPr>
              <a:t>are preparing for a new quarter of teaching. In addition to a mid-term and final exam, you typically have a group assignment where students complete a project based on a real-world issue in your discipline.</a:t>
            </a:r>
          </a:p>
          <a:p>
            <a:pPr marL="0" indent="0">
              <a:buNone/>
            </a:pPr>
            <a:r>
              <a:rPr lang="en-US" sz="1800" dirty="0">
                <a:latin typeface="Calibri Light" panose="020F0302020204030204" pitchFamily="34" charset="0"/>
                <a:cs typeface="Calibri Light" panose="020F0302020204030204" pitchFamily="34" charset="0"/>
              </a:rPr>
              <a:t>Students then submit a written report to describe their project goals, background research, proposed solution, reflection, and so on. Last quarter, many students requested that they be allowed to use generative AI tools for this project and report.</a:t>
            </a:r>
          </a:p>
          <a:p>
            <a:pPr marL="0" indent="0">
              <a:buNone/>
            </a:pPr>
            <a:r>
              <a:rPr lang="en-US" sz="2000" b="1" dirty="0">
                <a:latin typeface="Calibri Light" panose="020F0302020204030204" pitchFamily="34" charset="0"/>
                <a:cs typeface="Calibri Light" panose="020F0302020204030204" pitchFamily="34" charset="0"/>
              </a:rPr>
              <a:t>What factors might you consider when thinking about students using AI in your course?</a:t>
            </a:r>
          </a:p>
        </p:txBody>
      </p:sp>
      <p:pic>
        <p:nvPicPr>
          <p:cNvPr id="5" name="Picture 4" descr="AI-generated image of a teacher standing in front of a chalkboard deep in thought.">
            <a:extLst>
              <a:ext uri="{FF2B5EF4-FFF2-40B4-BE49-F238E27FC236}">
                <a16:creationId xmlns:a16="http://schemas.microsoft.com/office/drawing/2014/main" id="{D84B2C19-40D3-974F-D534-4882579A7407}"/>
              </a:ext>
            </a:extLst>
          </p:cNvPr>
          <p:cNvPicPr>
            <a:picLocks noChangeAspect="1"/>
          </p:cNvPicPr>
          <p:nvPr/>
        </p:nvPicPr>
        <p:blipFill rotWithShape="1">
          <a:blip r:embed="rId3"/>
          <a:srcRect l="13583" r="13671"/>
          <a:stretch/>
        </p:blipFill>
        <p:spPr>
          <a:xfrm>
            <a:off x="7196392" y="-1"/>
            <a:ext cx="4992560" cy="6863051"/>
          </a:xfrm>
          <a:prstGeom prst="rect">
            <a:avLst/>
          </a:prstGeom>
        </p:spPr>
      </p:pic>
      <p:sp>
        <p:nvSpPr>
          <p:cNvPr id="6" name="TextBox 5">
            <a:extLst>
              <a:ext uri="{FF2B5EF4-FFF2-40B4-BE49-F238E27FC236}">
                <a16:creationId xmlns:a16="http://schemas.microsoft.com/office/drawing/2014/main" id="{0945666A-60AB-5819-AEFC-C20D29E65B9C}"/>
              </a:ext>
            </a:extLst>
          </p:cNvPr>
          <p:cNvSpPr txBox="1"/>
          <p:nvPr/>
        </p:nvSpPr>
        <p:spPr>
          <a:xfrm>
            <a:off x="7199440" y="6567055"/>
            <a:ext cx="4992560" cy="290945"/>
          </a:xfrm>
          <a:prstGeom prst="rect">
            <a:avLst/>
          </a:prstGeom>
          <a:solidFill>
            <a:srgbClr val="000000">
              <a:alpha val="50000"/>
            </a:srgbClr>
          </a:solidFill>
          <a:ln>
            <a:noFill/>
          </a:ln>
        </p:spPr>
        <p:txBody>
          <a:bodyPr vert="horz" wrap="square" lIns="91440" tIns="45720" rIns="91440" bIns="45720" rtlCol="0" anchor="t">
            <a:noAutofit/>
          </a:bodyPr>
          <a:lstStyle/>
          <a:p>
            <a:pPr marL="0" marR="0" lvl="0" indent="0" algn="ctr" defTabSz="457200" rtl="0" eaLnBrk="1" fontAlgn="auto" latinLnBrk="0" hangingPunct="1">
              <a:lnSpc>
                <a:spcPct val="90000"/>
              </a:lnSpc>
              <a:spcBef>
                <a:spcPts val="0"/>
              </a:spcBef>
              <a:spcAft>
                <a:spcPts val="60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rPr>
              <a:t>(Image generated by DALL-E, 2/6/23)</a:t>
            </a:r>
          </a:p>
        </p:txBody>
      </p:sp>
    </p:spTree>
    <p:extLst>
      <p:ext uri="{BB962C8B-B14F-4D97-AF65-F5344CB8AC3E}">
        <p14:creationId xmlns:p14="http://schemas.microsoft.com/office/powerpoint/2010/main" val="3116752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How AI-compatible is the current version of your course?</a:t>
            </a:r>
          </a:p>
        </p:txBody>
      </p:sp>
      <p:graphicFrame>
        <p:nvGraphicFramePr>
          <p:cNvPr id="4" name="Diagram 3">
            <a:extLst>
              <a:ext uri="{FF2B5EF4-FFF2-40B4-BE49-F238E27FC236}">
                <a16:creationId xmlns:a16="http://schemas.microsoft.com/office/drawing/2014/main" id="{D368ED27-DFB4-F6B3-3344-372283A84C32}"/>
              </a:ext>
            </a:extLst>
          </p:cNvPr>
          <p:cNvGraphicFramePr/>
          <p:nvPr>
            <p:extLst>
              <p:ext uri="{D42A27DB-BD31-4B8C-83A1-F6EECF244321}">
                <p14:modId xmlns:p14="http://schemas.microsoft.com/office/powerpoint/2010/main" val="4100095295"/>
              </p:ext>
            </p:extLst>
          </p:nvPr>
        </p:nvGraphicFramePr>
        <p:xfrm>
          <a:off x="3126565" y="2330605"/>
          <a:ext cx="5938870" cy="3928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11885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Assessments &amp; learning activities</a:t>
            </a:r>
            <a:endParaRPr lang="en-US" dirty="0"/>
          </a:p>
        </p:txBody>
      </p:sp>
      <p:sp>
        <p:nvSpPr>
          <p:cNvPr id="3" name="Content Placeholder 2"/>
          <p:cNvSpPr>
            <a:spLocks noGrp="1"/>
          </p:cNvSpPr>
          <p:nvPr>
            <p:ph idx="1"/>
          </p:nvPr>
        </p:nvSpPr>
        <p:spPr>
          <a:xfrm>
            <a:off x="581192" y="2180495"/>
            <a:ext cx="11029615" cy="4363523"/>
          </a:xfrm>
        </p:spPr>
        <p:txBody>
          <a:bodyPr>
            <a:noAutofit/>
          </a:bodyPr>
          <a:lstStyle/>
          <a:p>
            <a:pPr lvl="1"/>
            <a:r>
              <a:rPr lang="en-US" sz="1800" dirty="0">
                <a:solidFill>
                  <a:schemeClr val="tx1"/>
                </a:solidFill>
                <a:latin typeface="Calibri Light" panose="020F0302020204030204" pitchFamily="34" charset="0"/>
                <a:cs typeface="Calibri Light" panose="020F0302020204030204" pitchFamily="34" charset="0"/>
              </a:rPr>
              <a:t>How clearly have you identified the underlying objectives of your course assignments?</a:t>
            </a:r>
          </a:p>
          <a:p>
            <a:pPr lvl="1"/>
            <a:r>
              <a:rPr lang="en-US" sz="1800" dirty="0" smtClean="0">
                <a:solidFill>
                  <a:schemeClr val="tx1"/>
                </a:solidFill>
                <a:latin typeface="Calibri Light" panose="020F0302020204030204" pitchFamily="34" charset="0"/>
                <a:cs typeface="Calibri Light" panose="020F0302020204030204" pitchFamily="34" charset="0"/>
              </a:rPr>
              <a:t>How </a:t>
            </a:r>
            <a:r>
              <a:rPr lang="en-US" sz="1800" dirty="0">
                <a:solidFill>
                  <a:schemeClr val="tx1"/>
                </a:solidFill>
                <a:latin typeface="Calibri Light" panose="020F0302020204030204" pitchFamily="34" charset="0"/>
                <a:cs typeface="Calibri Light" panose="020F0302020204030204" pitchFamily="34" charset="0"/>
              </a:rPr>
              <a:t>difficult would it be for an AI </a:t>
            </a:r>
            <a:r>
              <a:rPr lang="en-US" sz="1800" dirty="0" err="1">
                <a:solidFill>
                  <a:schemeClr val="tx1"/>
                </a:solidFill>
                <a:latin typeface="Calibri Light" panose="020F0302020204030204" pitchFamily="34" charset="0"/>
                <a:cs typeface="Calibri Light" panose="020F0302020204030204" pitchFamily="34" charset="0"/>
              </a:rPr>
              <a:t>chatbot</a:t>
            </a:r>
            <a:r>
              <a:rPr lang="en-US" sz="1800" dirty="0">
                <a:solidFill>
                  <a:schemeClr val="tx1"/>
                </a:solidFill>
                <a:latin typeface="Calibri Light" panose="020F0302020204030204" pitchFamily="34" charset="0"/>
                <a:cs typeface="Calibri Light" panose="020F0302020204030204" pitchFamily="34" charset="0"/>
              </a:rPr>
              <a:t> to successfully complete your current assessments? </a:t>
            </a:r>
          </a:p>
          <a:p>
            <a:pPr lvl="1"/>
            <a:r>
              <a:rPr lang="en-US" sz="1800" dirty="0" smtClean="0">
                <a:solidFill>
                  <a:schemeClr val="tx1"/>
                </a:solidFill>
                <a:latin typeface="Calibri Light" panose="020F0302020204030204" pitchFamily="34" charset="0"/>
                <a:cs typeface="Calibri Light" panose="020F0302020204030204" pitchFamily="34" charset="0"/>
              </a:rPr>
              <a:t>To </a:t>
            </a:r>
            <a:r>
              <a:rPr lang="en-US" sz="1800" dirty="0">
                <a:solidFill>
                  <a:schemeClr val="tx1"/>
                </a:solidFill>
                <a:latin typeface="Calibri Light" panose="020F0302020204030204" pitchFamily="34" charset="0"/>
                <a:cs typeface="Calibri Light" panose="020F0302020204030204" pitchFamily="34" charset="0"/>
              </a:rPr>
              <a:t>what degree does your course provide multiple opportunities and forms of assessment and avoid single high-stakes assessments?</a:t>
            </a:r>
          </a:p>
          <a:p>
            <a:pPr lvl="1"/>
            <a:r>
              <a:rPr lang="en-US" sz="1800" dirty="0">
                <a:solidFill>
                  <a:schemeClr val="tx1"/>
                </a:solidFill>
                <a:latin typeface="Calibri Light" panose="020F0302020204030204" pitchFamily="34" charset="0"/>
                <a:cs typeface="Calibri Light" panose="020F0302020204030204" pitchFamily="34" charset="0"/>
              </a:rPr>
              <a:t>To what degree could integrating AI </a:t>
            </a:r>
            <a:r>
              <a:rPr lang="en-US" sz="1800" dirty="0" err="1">
                <a:solidFill>
                  <a:schemeClr val="tx1"/>
                </a:solidFill>
                <a:latin typeface="Calibri Light" panose="020F0302020204030204" pitchFamily="34" charset="0"/>
                <a:cs typeface="Calibri Light" panose="020F0302020204030204" pitchFamily="34" charset="0"/>
              </a:rPr>
              <a:t>chatbots</a:t>
            </a:r>
            <a:r>
              <a:rPr lang="en-US" sz="1800" dirty="0">
                <a:solidFill>
                  <a:schemeClr val="tx1"/>
                </a:solidFill>
                <a:latin typeface="Calibri Light" panose="020F0302020204030204" pitchFamily="34" charset="0"/>
                <a:cs typeface="Calibri Light" panose="020F0302020204030204" pitchFamily="34" charset="0"/>
              </a:rPr>
              <a:t> make your assessments more compelling or effective? </a:t>
            </a:r>
            <a:endParaRPr lang="en-US" sz="1800" dirty="0" smtClean="0">
              <a:solidFill>
                <a:schemeClr val="tx1"/>
              </a:solidFill>
              <a:latin typeface="Calibri Light" panose="020F0302020204030204" pitchFamily="34" charset="0"/>
              <a:cs typeface="Calibri Light" panose="020F0302020204030204" pitchFamily="34" charset="0"/>
            </a:endParaRPr>
          </a:p>
          <a:p>
            <a:pPr lvl="1"/>
            <a:r>
              <a:rPr lang="en-US" sz="1800" dirty="0">
                <a:latin typeface="Calibri Light" panose="020F0302020204030204" pitchFamily="34" charset="0"/>
                <a:cs typeface="Calibri Light" panose="020F0302020204030204" pitchFamily="34" charset="0"/>
              </a:rPr>
              <a:t>To what degree do ungraded </a:t>
            </a:r>
            <a:r>
              <a:rPr lang="en-US" sz="1800" dirty="0" smtClean="0">
                <a:latin typeface="Calibri Light" panose="020F0302020204030204" pitchFamily="34" charset="0"/>
                <a:cs typeface="Calibri Light" panose="020F0302020204030204" pitchFamily="34" charset="0"/>
              </a:rPr>
              <a:t>learning </a:t>
            </a:r>
            <a:r>
              <a:rPr lang="en-US" sz="1800" dirty="0">
                <a:latin typeface="Calibri Light" panose="020F0302020204030204" pitchFamily="34" charset="0"/>
                <a:cs typeface="Calibri Light" panose="020F0302020204030204" pitchFamily="34" charset="0"/>
              </a:rPr>
              <a:t>activities factor into your course? </a:t>
            </a:r>
          </a:p>
          <a:p>
            <a:pPr lvl="1"/>
            <a:r>
              <a:rPr lang="en-US" sz="1800" dirty="0">
                <a:latin typeface="Calibri Light" panose="020F0302020204030204" pitchFamily="34" charset="0"/>
                <a:cs typeface="Calibri Light" panose="020F0302020204030204" pitchFamily="34" charset="0"/>
              </a:rPr>
              <a:t>To what degree have students already mastered foundational skills that AI </a:t>
            </a:r>
            <a:r>
              <a:rPr lang="en-US" sz="1800" dirty="0" err="1">
                <a:latin typeface="Calibri Light" panose="020F0302020204030204" pitchFamily="34" charset="0"/>
                <a:cs typeface="Calibri Light" panose="020F0302020204030204" pitchFamily="34" charset="0"/>
              </a:rPr>
              <a:t>chatbots</a:t>
            </a:r>
            <a:r>
              <a:rPr lang="en-US" sz="1800" dirty="0">
                <a:latin typeface="Calibri Light" panose="020F0302020204030204" pitchFamily="34" charset="0"/>
                <a:cs typeface="Calibri Light" panose="020F0302020204030204" pitchFamily="34" charset="0"/>
              </a:rPr>
              <a:t> might augment?</a:t>
            </a:r>
          </a:p>
          <a:p>
            <a:pPr lvl="1"/>
            <a:r>
              <a:rPr lang="en-US" sz="1800" dirty="0">
                <a:latin typeface="Calibri Light" panose="020F0302020204030204" pitchFamily="34" charset="0"/>
                <a:cs typeface="Calibri Light" panose="020F0302020204030204" pitchFamily="34" charset="0"/>
              </a:rPr>
              <a:t>To what degree could AI </a:t>
            </a:r>
            <a:r>
              <a:rPr lang="en-US" sz="1800" dirty="0" err="1">
                <a:latin typeface="Calibri Light" panose="020F0302020204030204" pitchFamily="34" charset="0"/>
                <a:cs typeface="Calibri Light" panose="020F0302020204030204" pitchFamily="34" charset="0"/>
              </a:rPr>
              <a:t>chatbots</a:t>
            </a:r>
            <a:r>
              <a:rPr lang="en-US" sz="1800" dirty="0">
                <a:latin typeface="Calibri Light" panose="020F0302020204030204" pitchFamily="34" charset="0"/>
                <a:cs typeface="Calibri Light" panose="020F0302020204030204" pitchFamily="34" charset="0"/>
              </a:rPr>
              <a:t> make learning activities more compelling or effective? </a:t>
            </a:r>
          </a:p>
          <a:p>
            <a:pPr lvl="1"/>
            <a:r>
              <a:rPr lang="en-US" sz="1800" dirty="0">
                <a:latin typeface="Calibri Light" panose="020F0302020204030204" pitchFamily="34" charset="0"/>
                <a:cs typeface="Calibri Light" panose="020F0302020204030204" pitchFamily="34" charset="0"/>
              </a:rPr>
              <a:t>To what degree do you value experience using AI </a:t>
            </a:r>
            <a:r>
              <a:rPr lang="en-US" sz="1800" dirty="0" err="1">
                <a:latin typeface="Calibri Light" panose="020F0302020204030204" pitchFamily="34" charset="0"/>
                <a:cs typeface="Calibri Light" panose="020F0302020204030204" pitchFamily="34" charset="0"/>
              </a:rPr>
              <a:t>chatbots</a:t>
            </a:r>
            <a:r>
              <a:rPr lang="en-US" sz="1800" dirty="0">
                <a:latin typeface="Calibri Light" panose="020F0302020204030204" pitchFamily="34" charset="0"/>
                <a:cs typeface="Calibri Light" panose="020F0302020204030204" pitchFamily="34" charset="0"/>
              </a:rPr>
              <a:t> for students in your course</a:t>
            </a:r>
            <a:r>
              <a:rPr lang="en-US" sz="1800" dirty="0" smtClean="0">
                <a:latin typeface="Calibri Light" panose="020F0302020204030204" pitchFamily="34" charset="0"/>
                <a:cs typeface="Calibri Light" panose="020F0302020204030204" pitchFamily="34" charset="0"/>
              </a:rPr>
              <a:t>?</a:t>
            </a:r>
            <a:endParaRPr lang="en-US" sz="1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313491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a:t>
            </a:r>
            <a:r>
              <a:rPr lang="en-US" dirty="0" err="1" smtClean="0"/>
              <a:t>REading</a:t>
            </a:r>
            <a:endParaRPr lang="en-US" dirty="0"/>
          </a:p>
        </p:txBody>
      </p:sp>
      <p:pic>
        <p:nvPicPr>
          <p:cNvPr id="6" name="Content Placeholder 5"/>
          <p:cNvPicPr>
            <a:picLocks noGrp="1" noChangeAspect="1"/>
          </p:cNvPicPr>
          <p:nvPr>
            <p:ph sz="half" idx="1"/>
          </p:nvPr>
        </p:nvPicPr>
        <p:blipFill>
          <a:blip r:embed="rId2"/>
          <a:stretch>
            <a:fillRect/>
          </a:stretch>
        </p:blipFill>
        <p:spPr>
          <a:xfrm>
            <a:off x="581193" y="1973875"/>
            <a:ext cx="3175559" cy="4776968"/>
          </a:xfrm>
          <a:prstGeom prst="rect">
            <a:avLst/>
          </a:prstGeom>
        </p:spPr>
      </p:pic>
      <p:sp>
        <p:nvSpPr>
          <p:cNvPr id="5" name="Content Placeholder 4"/>
          <p:cNvSpPr>
            <a:spLocks noGrp="1"/>
          </p:cNvSpPr>
          <p:nvPr>
            <p:ph sz="half" idx="2"/>
          </p:nvPr>
        </p:nvSpPr>
        <p:spPr>
          <a:xfrm>
            <a:off x="3955055" y="2228003"/>
            <a:ext cx="7655754" cy="3633047"/>
          </a:xfrm>
        </p:spPr>
        <p:txBody>
          <a:bodyPr/>
          <a:lstStyle/>
          <a:p>
            <a:r>
              <a:rPr lang="en-US" sz="2800" dirty="0" smtClean="0">
                <a:latin typeface="Calibri Light" panose="020F0302020204030204" pitchFamily="34" charset="0"/>
                <a:cs typeface="Calibri Light" panose="020F0302020204030204" pitchFamily="34" charset="0"/>
              </a:rPr>
              <a:t>OER resource from the University of Central Florida</a:t>
            </a:r>
            <a:endParaRPr lang="en-US" sz="2800" dirty="0">
              <a:latin typeface="Calibri Light" panose="020F0302020204030204" pitchFamily="34" charset="0"/>
              <a:cs typeface="Calibri Light" panose="020F0302020204030204" pitchFamily="34" charset="0"/>
            </a:endParaRPr>
          </a:p>
          <a:p>
            <a:r>
              <a:rPr lang="en-US" sz="2800" dirty="0" smtClean="0">
                <a:latin typeface="Calibri Light" panose="020F0302020204030204" pitchFamily="34" charset="0"/>
                <a:cs typeface="Calibri Light" panose="020F0302020204030204" pitchFamily="34" charset="0"/>
              </a:rPr>
              <a:t>Source</a:t>
            </a:r>
            <a:r>
              <a:rPr lang="en-US" sz="2800" dirty="0">
                <a:latin typeface="Calibri Light" panose="020F0302020204030204" pitchFamily="34" charset="0"/>
                <a:cs typeface="Calibri Light" panose="020F0302020204030204" pitchFamily="34" charset="0"/>
              </a:rPr>
              <a:t>: </a:t>
            </a:r>
            <a:r>
              <a:rPr lang="en-US" sz="2800" dirty="0">
                <a:latin typeface="Calibri Light" panose="020F0302020204030204" pitchFamily="34" charset="0"/>
                <a:cs typeface="Calibri Light" panose="020F0302020204030204" pitchFamily="34" charset="0"/>
                <a:hlinkClick r:id="rId3"/>
              </a:rPr>
              <a:t>https://stars.library.ucf.edu/oer/9</a:t>
            </a:r>
            <a:r>
              <a:rPr lang="en-US" sz="2800" dirty="0" smtClean="0">
                <a:latin typeface="Calibri Light" panose="020F0302020204030204" pitchFamily="34" charset="0"/>
                <a:cs typeface="Calibri Light" panose="020F0302020204030204" pitchFamily="34" charset="0"/>
                <a:hlinkClick r:id="rId3"/>
              </a:rPr>
              <a:t>/</a:t>
            </a:r>
            <a:endParaRPr lang="en-US" sz="2800" dirty="0" smtClean="0">
              <a:latin typeface="Calibri Light" panose="020F0302020204030204" pitchFamily="34" charset="0"/>
              <a:cs typeface="Calibri Light" panose="020F0302020204030204" pitchFamily="34" charset="0"/>
            </a:endParaRPr>
          </a:p>
          <a:p>
            <a:pPr marL="0" indent="0">
              <a:buNone/>
            </a:pPr>
            <a:endParaRPr lang="en-US" dirty="0"/>
          </a:p>
        </p:txBody>
      </p:sp>
    </p:spTree>
    <p:extLst>
      <p:ext uri="{BB962C8B-B14F-4D97-AF65-F5344CB8AC3E}">
        <p14:creationId xmlns:p14="http://schemas.microsoft.com/office/powerpoint/2010/main" val="35757883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un Clouds Blue Sky Free Stock Photo - Public Domain Pictures">
            <a:extLst>
              <a:ext uri="{FF2B5EF4-FFF2-40B4-BE49-F238E27FC236}">
                <a16:creationId xmlns:a16="http://schemas.microsoft.com/office/drawing/2014/main" id="{56D7E932-0AEE-8D94-02A8-E48D9FBD40F3}"/>
              </a:ext>
            </a:extLst>
          </p:cNvPr>
          <p:cNvPicPr>
            <a:picLocks noGrp="1" noChangeAspect="1"/>
          </p:cNvPicPr>
          <p:nvPr>
            <p:ph idx="1"/>
          </p:nvPr>
        </p:nvPicPr>
        <p:blipFill rotWithShape="1">
          <a:blip r:embed="rId3">
            <a:extLst>
              <a:ext uri="{837473B0-CC2E-450A-ABE3-18F120FF3D39}">
                <a1611:picAttrSrcUrl xmlns="" xmlns:a1611="http://schemas.microsoft.com/office/drawing/2016/11/main" r:id="rId4"/>
              </a:ext>
            </a:extLst>
          </a:blip>
          <a:srcRect t="12401" r="-1" b="3307"/>
          <a:stretch/>
        </p:blipFill>
        <p:spPr>
          <a:xfrm>
            <a:off x="0" y="10"/>
            <a:ext cx="12188930" cy="6857990"/>
          </a:xfrm>
          <a:prstGeom prst="rect">
            <a:avLst/>
          </a:prstGeom>
        </p:spPr>
      </p:pic>
      <p:sp>
        <p:nvSpPr>
          <p:cNvPr id="2" name="Title 1">
            <a:extLst>
              <a:ext uri="{FF2B5EF4-FFF2-40B4-BE49-F238E27FC236}">
                <a16:creationId xmlns:a16="http://schemas.microsoft.com/office/drawing/2014/main" id="{178E1DE7-F1DD-C26F-CA5D-FF85B054DC2F}"/>
              </a:ext>
            </a:extLst>
          </p:cNvPr>
          <p:cNvSpPr>
            <a:spLocks noGrp="1"/>
          </p:cNvSpPr>
          <p:nvPr>
            <p:ph type="title"/>
          </p:nvPr>
        </p:nvSpPr>
        <p:spPr>
          <a:xfrm>
            <a:off x="1522465" y="2593006"/>
            <a:ext cx="9144000" cy="1671988"/>
          </a:xfrm>
        </p:spPr>
        <p:txBody>
          <a:bodyPr vert="horz" lIns="91440" tIns="45720" rIns="91440" bIns="45720" rtlCol="0" anchor="ctr">
            <a:normAutofit/>
          </a:bodyPr>
          <a:lstStyle/>
          <a:p>
            <a:pPr algn="ctr"/>
            <a:r>
              <a:rPr lang="en-US" sz="5100" dirty="0" smtClean="0">
                <a:solidFill>
                  <a:schemeClr val="bg1"/>
                </a:solidFill>
              </a:rPr>
              <a:t>Questions?</a:t>
            </a:r>
            <a:endParaRPr lang="en-US" sz="5100" dirty="0">
              <a:solidFill>
                <a:schemeClr val="bg1"/>
              </a:solidFill>
            </a:endParaRPr>
          </a:p>
        </p:txBody>
      </p:sp>
    </p:spTree>
    <p:extLst>
      <p:ext uri="{BB962C8B-B14F-4D97-AF65-F5344CB8AC3E}">
        <p14:creationId xmlns:p14="http://schemas.microsoft.com/office/powerpoint/2010/main" val="3027422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88CCE-CED9-398E-3A36-16E3E6742848}"/>
              </a:ext>
            </a:extLst>
          </p:cNvPr>
          <p:cNvSpPr>
            <a:spLocks noGrp="1"/>
          </p:cNvSpPr>
          <p:nvPr>
            <p:ph type="title"/>
          </p:nvPr>
        </p:nvSpPr>
        <p:spPr>
          <a:xfrm>
            <a:off x="602166" y="1081668"/>
            <a:ext cx="9099395" cy="847106"/>
          </a:xfrm>
        </p:spPr>
        <p:txBody>
          <a:bodyPr anchor="ctr">
            <a:normAutofit/>
          </a:bodyPr>
          <a:lstStyle/>
          <a:p>
            <a:r>
              <a:rPr lang="en-US" dirty="0"/>
              <a:t>Why should you care about AI?</a:t>
            </a:r>
          </a:p>
        </p:txBody>
      </p:sp>
      <p:sp>
        <p:nvSpPr>
          <p:cNvPr id="3" name="Content Placeholder 2">
            <a:extLst>
              <a:ext uri="{FF2B5EF4-FFF2-40B4-BE49-F238E27FC236}">
                <a16:creationId xmlns:a16="http://schemas.microsoft.com/office/drawing/2014/main" id="{2C930285-3B28-E245-5CF2-D4114C4FFBA1}"/>
              </a:ext>
            </a:extLst>
          </p:cNvPr>
          <p:cNvSpPr>
            <a:spLocks noGrp="1"/>
          </p:cNvSpPr>
          <p:nvPr>
            <p:ph idx="1"/>
          </p:nvPr>
        </p:nvSpPr>
        <p:spPr>
          <a:xfrm>
            <a:off x="761802" y="2107580"/>
            <a:ext cx="5924747" cy="4248769"/>
          </a:xfrm>
        </p:spPr>
        <p:txBody>
          <a:bodyPr anchor="ctr">
            <a:normAutofit/>
          </a:bodyPr>
          <a:lstStyle/>
          <a:p>
            <a:r>
              <a:rPr lang="en-US" sz="2400" dirty="0" smtClean="0">
                <a:latin typeface="Calibri Light" panose="020F0302020204030204" pitchFamily="34" charset="0"/>
                <a:cs typeface="Calibri Light" panose="020F0302020204030204" pitchFamily="34" charset="0"/>
              </a:rPr>
              <a:t>The </a:t>
            </a:r>
            <a:r>
              <a:rPr lang="en-US" sz="2400" dirty="0">
                <a:latin typeface="Calibri Light" panose="020F0302020204030204" pitchFamily="34" charset="0"/>
                <a:cs typeface="Calibri Light" panose="020F0302020204030204" pitchFamily="34" charset="0"/>
              </a:rPr>
              <a:t>landscape is evolving quickly</a:t>
            </a:r>
          </a:p>
          <a:p>
            <a:r>
              <a:rPr lang="en-US" sz="2400" dirty="0">
                <a:latin typeface="Calibri Light" panose="020F0302020204030204" pitchFamily="34" charset="0"/>
                <a:cs typeface="Calibri Light" panose="020F0302020204030204" pitchFamily="34" charset="0"/>
              </a:rPr>
              <a:t>Our students and instructors want guidance</a:t>
            </a:r>
          </a:p>
          <a:p>
            <a:r>
              <a:rPr lang="en-US" sz="2400" dirty="0">
                <a:latin typeface="Calibri Light" panose="020F0302020204030204" pitchFamily="34" charset="0"/>
                <a:cs typeface="Calibri Light" panose="020F0302020204030204" pitchFamily="34" charset="0"/>
              </a:rPr>
              <a:t>Using AI could improve how we do our work</a:t>
            </a:r>
          </a:p>
        </p:txBody>
      </p:sp>
      <p:pic>
        <p:nvPicPr>
          <p:cNvPr id="4" name="Picture 3" descr="Time For A Change Courage New · Free photo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7033" y="2520176"/>
            <a:ext cx="4261933" cy="2832410"/>
          </a:xfrm>
          <a:prstGeom prst="rect">
            <a:avLst/>
          </a:prstGeom>
        </p:spPr>
      </p:pic>
    </p:spTree>
    <p:extLst>
      <p:ext uri="{BB962C8B-B14F-4D97-AF65-F5344CB8AC3E}">
        <p14:creationId xmlns:p14="http://schemas.microsoft.com/office/powerpoint/2010/main" val="23913113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stacked books">
            <a:extLst>
              <a:ext uri="{FF2B5EF4-FFF2-40B4-BE49-F238E27FC236}">
                <a16:creationId xmlns:a16="http://schemas.microsoft.com/office/drawing/2014/main" id="{0A584E8D-6EC7-2262-60FC-B1FDEB8237B9}"/>
              </a:ext>
            </a:extLst>
          </p:cNvPr>
          <p:cNvPicPr>
            <a:picLocks noChangeAspect="1"/>
          </p:cNvPicPr>
          <p:nvPr/>
        </p:nvPicPr>
        <p:blipFill rotWithShape="1">
          <a:blip r:embed="rId3"/>
          <a:srcRect t="-1" b="-1"/>
          <a:stretch/>
        </p:blipFill>
        <p:spPr>
          <a:xfrm>
            <a:off x="0" y="0"/>
            <a:ext cx="12191999" cy="6858000"/>
          </a:xfrm>
          <a:prstGeom prst="rect">
            <a:avLst/>
          </a:prstGeom>
        </p:spPr>
      </p:pic>
      <p:sp>
        <p:nvSpPr>
          <p:cNvPr id="2" name="Title 1">
            <a:extLst>
              <a:ext uri="{FF2B5EF4-FFF2-40B4-BE49-F238E27FC236}">
                <a16:creationId xmlns:a16="http://schemas.microsoft.com/office/drawing/2014/main" id="{F1B4D89E-D391-C259-DED7-E9418788378D}"/>
              </a:ext>
            </a:extLst>
          </p:cNvPr>
          <p:cNvSpPr>
            <a:spLocks noGrp="1"/>
          </p:cNvSpPr>
          <p:nvPr>
            <p:ph type="title"/>
          </p:nvPr>
        </p:nvSpPr>
        <p:spPr>
          <a:xfrm>
            <a:off x="0" y="3055435"/>
            <a:ext cx="12192000" cy="814038"/>
          </a:xfrm>
          <a:solidFill>
            <a:schemeClr val="accent1"/>
          </a:solidFill>
        </p:spPr>
        <p:txBody>
          <a:bodyPr>
            <a:noAutofit/>
          </a:bodyPr>
          <a:lstStyle/>
          <a:p>
            <a:pPr algn="ctr"/>
            <a:r>
              <a:rPr lang="en-US" sz="4000" dirty="0">
                <a:solidFill>
                  <a:schemeClr val="bg1"/>
                </a:solidFill>
              </a:rPr>
              <a:t>Academic </a:t>
            </a:r>
            <a:r>
              <a:rPr lang="en-US" sz="4000" dirty="0" smtClean="0">
                <a:solidFill>
                  <a:schemeClr val="bg1"/>
                </a:solidFill>
              </a:rPr>
              <a:t>Scholarship</a:t>
            </a:r>
            <a:endParaRPr lang="en-US" sz="4000" dirty="0">
              <a:solidFill>
                <a:schemeClr val="bg1"/>
              </a:solidFill>
            </a:endParaRPr>
          </a:p>
        </p:txBody>
      </p:sp>
    </p:spTree>
    <p:extLst>
      <p:ext uri="{BB962C8B-B14F-4D97-AF65-F5344CB8AC3E}">
        <p14:creationId xmlns:p14="http://schemas.microsoft.com/office/powerpoint/2010/main" val="17194692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EB32C2F-5B28-7256-E1E1-E2CD9B65B230}"/>
              </a:ext>
            </a:extLst>
          </p:cNvPr>
          <p:cNvGrpSpPr>
            <a:grpSpLocks/>
          </p:cNvGrpSpPr>
          <p:nvPr/>
        </p:nvGrpSpPr>
        <p:grpSpPr>
          <a:xfrm>
            <a:off x="1922" y="-10013"/>
            <a:ext cx="12191998" cy="6878026"/>
            <a:chOff x="46892" y="-10013"/>
            <a:chExt cx="12191998" cy="6878026"/>
          </a:xfrm>
        </p:grpSpPr>
        <p:pic>
          <p:nvPicPr>
            <p:cNvPr id="8" name="Picture 7" descr="AI-generated image of a frowning and stressed out person.">
              <a:extLst>
                <a:ext uri="{FF2B5EF4-FFF2-40B4-BE49-F238E27FC236}">
                  <a16:creationId xmlns:a16="http://schemas.microsoft.com/office/drawing/2014/main" id="{EC85C803-C735-B1BD-6F09-5802A3BE0D2D}"/>
                </a:ext>
              </a:extLst>
            </p:cNvPr>
            <p:cNvPicPr>
              <a:picLocks noChangeAspect="1"/>
            </p:cNvPicPr>
            <p:nvPr/>
          </p:nvPicPr>
          <p:blipFill rotWithShape="1">
            <a:blip r:embed="rId3">
              <a:alphaModFix amt="35000"/>
            </a:blip>
            <a:srcRect t="54625" r="10537"/>
            <a:stretch/>
          </p:blipFill>
          <p:spPr>
            <a:xfrm rot="5400000">
              <a:off x="5756884" y="386007"/>
              <a:ext cx="6868013" cy="6095999"/>
            </a:xfrm>
            <a:prstGeom prst="rect">
              <a:avLst/>
            </a:prstGeom>
          </p:spPr>
        </p:pic>
        <p:pic>
          <p:nvPicPr>
            <p:cNvPr id="9" name="Picture 8" descr="AI-generated image of a smiling and happy person.">
              <a:extLst>
                <a:ext uri="{FF2B5EF4-FFF2-40B4-BE49-F238E27FC236}">
                  <a16:creationId xmlns:a16="http://schemas.microsoft.com/office/drawing/2014/main" id="{494BCC37-8C69-1073-6CCA-F804CE1D3D51}"/>
                </a:ext>
              </a:extLst>
            </p:cNvPr>
            <p:cNvPicPr>
              <a:picLocks noChangeAspect="1"/>
            </p:cNvPicPr>
            <p:nvPr/>
          </p:nvPicPr>
          <p:blipFill rotWithShape="1">
            <a:blip r:embed="rId3">
              <a:alphaModFix amt="35000"/>
            </a:blip>
            <a:srcRect t="7505" r="10537" b="47120"/>
            <a:stretch/>
          </p:blipFill>
          <p:spPr>
            <a:xfrm rot="5400000">
              <a:off x="-339115" y="375994"/>
              <a:ext cx="6868013" cy="6095999"/>
            </a:xfrm>
            <a:prstGeom prst="rect">
              <a:avLst/>
            </a:prstGeom>
          </p:spPr>
        </p:pic>
      </p:grpSp>
      <p:sp>
        <p:nvSpPr>
          <p:cNvPr id="25" name="TextBox 24">
            <a:extLst>
              <a:ext uri="{FF2B5EF4-FFF2-40B4-BE49-F238E27FC236}">
                <a16:creationId xmlns:a16="http://schemas.microsoft.com/office/drawing/2014/main" id="{DF36A72F-A09B-9E90-EB0E-F8A2E7DC5262}"/>
              </a:ext>
            </a:extLst>
          </p:cNvPr>
          <p:cNvSpPr txBox="1"/>
          <p:nvPr/>
        </p:nvSpPr>
        <p:spPr>
          <a:xfrm>
            <a:off x="1" y="6580136"/>
            <a:ext cx="12192000" cy="277864"/>
          </a:xfrm>
          <a:prstGeom prst="rect">
            <a:avLst/>
          </a:prstGeom>
          <a:solidFill>
            <a:srgbClr val="000000">
              <a:alpha val="50000"/>
            </a:srgbClr>
          </a:solidFill>
          <a:ln>
            <a:noFill/>
          </a:ln>
        </p:spPr>
        <p:txBody>
          <a:bodyPr vert="horz" wrap="square" lIns="91440" tIns="45720" rIns="91440" bIns="45720" rtlCol="0" anchor="t">
            <a:noAutofit/>
          </a:bodyPr>
          <a:lstStyle/>
          <a:p>
            <a:pPr marL="0" marR="0" lvl="0" indent="0" algn="ctr" defTabSz="457200" rtl="0" eaLnBrk="1" fontAlgn="auto" latinLnBrk="0" hangingPunct="1">
              <a:lnSpc>
                <a:spcPct val="90000"/>
              </a:lnSpc>
              <a:spcBef>
                <a:spcPts val="0"/>
              </a:spcBef>
              <a:spcAft>
                <a:spcPts val="60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rPr>
              <a:t>(Image generated by DALL-E, 1/30/24)</a:t>
            </a:r>
          </a:p>
        </p:txBody>
      </p:sp>
      <p:sp>
        <p:nvSpPr>
          <p:cNvPr id="2" name="Title 1">
            <a:extLst>
              <a:ext uri="{FF2B5EF4-FFF2-40B4-BE49-F238E27FC236}">
                <a16:creationId xmlns:a16="http://schemas.microsoft.com/office/drawing/2014/main" id="{2513C772-78A5-26C5-D35D-3EB68B387E5F}"/>
              </a:ext>
            </a:extLst>
          </p:cNvPr>
          <p:cNvSpPr>
            <a:spLocks noGrp="1"/>
          </p:cNvSpPr>
          <p:nvPr>
            <p:ph type="title"/>
          </p:nvPr>
        </p:nvSpPr>
        <p:spPr>
          <a:xfrm>
            <a:off x="394382" y="587551"/>
            <a:ext cx="4130040" cy="728294"/>
          </a:xfrm>
        </p:spPr>
        <p:txBody>
          <a:bodyPr>
            <a:normAutofit fontScale="90000"/>
          </a:bodyPr>
          <a:lstStyle/>
          <a:p>
            <a:r>
              <a:rPr lang="en-US" sz="4800" b="1" dirty="0">
                <a:latin typeface="Calibri Light" panose="020F0302020204030204" pitchFamily="34" charset="0"/>
                <a:cs typeface="Calibri Light" panose="020F0302020204030204" pitchFamily="34" charset="0"/>
              </a:rPr>
              <a:t>Good news</a:t>
            </a:r>
          </a:p>
        </p:txBody>
      </p:sp>
      <p:sp>
        <p:nvSpPr>
          <p:cNvPr id="4" name="Title 1">
            <a:extLst>
              <a:ext uri="{FF2B5EF4-FFF2-40B4-BE49-F238E27FC236}">
                <a16:creationId xmlns:a16="http://schemas.microsoft.com/office/drawing/2014/main" id="{7F351C87-86BE-EAB5-67EA-AA0A66A358BA}"/>
              </a:ext>
            </a:extLst>
          </p:cNvPr>
          <p:cNvSpPr txBox="1">
            <a:spLocks/>
          </p:cNvSpPr>
          <p:nvPr/>
        </p:nvSpPr>
        <p:spPr>
          <a:xfrm>
            <a:off x="6097921" y="587550"/>
            <a:ext cx="4608897" cy="7282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300" b="1" i="0" u="none" strike="noStrike" kern="1200" cap="none" spc="0" normalizeH="0" baseline="0" noProof="0" dirty="0" smtClean="0">
                <a:ln>
                  <a:noFill/>
                </a:ln>
                <a:solidFill>
                  <a:prstClr val="white"/>
                </a:solidFill>
                <a:effectLst/>
                <a:uLnTx/>
                <a:uFillTx/>
                <a:latin typeface="Calibri Light" panose="020F0302020204030204" pitchFamily="34" charset="0"/>
                <a:cs typeface="Calibri Light" panose="020F0302020204030204" pitchFamily="34" charset="0"/>
              </a:rPr>
              <a:t>BAD NEWS</a:t>
            </a:r>
            <a:endParaRPr kumimoji="0" lang="en-US" sz="43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E61DC2D1-102B-8781-8905-1F19FA38D673}"/>
              </a:ext>
            </a:extLst>
          </p:cNvPr>
          <p:cNvSpPr txBox="1"/>
          <p:nvPr/>
        </p:nvSpPr>
        <p:spPr>
          <a:xfrm>
            <a:off x="390839" y="2334766"/>
            <a:ext cx="5064209" cy="1015663"/>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So far, cheating has not increased since widespread introduction of gen-AI. Cheating stayed at the same rate as before.</a:t>
            </a:r>
          </a:p>
        </p:txBody>
      </p:sp>
      <p:sp>
        <p:nvSpPr>
          <p:cNvPr id="22" name="Right Arrow 21">
            <a:extLst>
              <a:ext uri="{FF2B5EF4-FFF2-40B4-BE49-F238E27FC236}">
                <a16:creationId xmlns:a16="http://schemas.microsoft.com/office/drawing/2014/main" id="{D3865186-9E11-9EF7-7EBF-CFEDC9D99BE7}"/>
              </a:ext>
            </a:extLst>
          </p:cNvPr>
          <p:cNvSpPr/>
          <p:nvPr/>
        </p:nvSpPr>
        <p:spPr>
          <a:xfrm>
            <a:off x="5547957" y="2771634"/>
            <a:ext cx="940476" cy="4497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cs typeface="Calibri Light" panose="020F0302020204030204" pitchFamily="34" charset="0"/>
            </a:endParaRPr>
          </a:p>
        </p:txBody>
      </p:sp>
      <p:sp>
        <p:nvSpPr>
          <p:cNvPr id="12" name="TextBox 11">
            <a:extLst>
              <a:ext uri="{FF2B5EF4-FFF2-40B4-BE49-F238E27FC236}">
                <a16:creationId xmlns:a16="http://schemas.microsoft.com/office/drawing/2014/main" id="{9CF8EE52-4047-99B2-0DAD-CC92B23CAF60}"/>
              </a:ext>
            </a:extLst>
          </p:cNvPr>
          <p:cNvSpPr txBox="1"/>
          <p:nvPr/>
        </p:nvSpPr>
        <p:spPr>
          <a:xfrm>
            <a:off x="6576777" y="2642543"/>
            <a:ext cx="5064209" cy="707886"/>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That same rate as before is 60 to 70% of all students.</a:t>
            </a:r>
          </a:p>
        </p:txBody>
      </p:sp>
      <p:sp>
        <p:nvSpPr>
          <p:cNvPr id="3" name="TextBox 2">
            <a:extLst>
              <a:ext uri="{FF2B5EF4-FFF2-40B4-BE49-F238E27FC236}">
                <a16:creationId xmlns:a16="http://schemas.microsoft.com/office/drawing/2014/main" id="{EFAEA7A8-499A-A507-08F8-20E2E8B9D85B}"/>
              </a:ext>
            </a:extLst>
          </p:cNvPr>
          <p:cNvSpPr txBox="1"/>
          <p:nvPr/>
        </p:nvSpPr>
        <p:spPr>
          <a:xfrm>
            <a:off x="397926" y="4167006"/>
            <a:ext cx="5064209" cy="707886"/>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Various edtech companies have created AI plagiarism detection tools.</a:t>
            </a:r>
          </a:p>
        </p:txBody>
      </p:sp>
      <p:sp>
        <p:nvSpPr>
          <p:cNvPr id="7" name="Right Arrow 6">
            <a:extLst>
              <a:ext uri="{FF2B5EF4-FFF2-40B4-BE49-F238E27FC236}">
                <a16:creationId xmlns:a16="http://schemas.microsoft.com/office/drawing/2014/main" id="{CA29758A-7A60-D472-BCA8-4172914B8007}"/>
              </a:ext>
            </a:extLst>
          </p:cNvPr>
          <p:cNvSpPr/>
          <p:nvPr/>
        </p:nvSpPr>
        <p:spPr>
          <a:xfrm>
            <a:off x="5557197" y="4296097"/>
            <a:ext cx="940476" cy="4497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0CB7F87D-03B6-3B83-F12C-4CBF4CBC0376}"/>
              </a:ext>
            </a:extLst>
          </p:cNvPr>
          <p:cNvSpPr txBox="1"/>
          <p:nvPr/>
        </p:nvSpPr>
        <p:spPr>
          <a:xfrm>
            <a:off x="6580769" y="4013117"/>
            <a:ext cx="5064209" cy="1015663"/>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They tend to incorrectly flag human-writing as AI-generated, especially for non-native English </a:t>
            </a:r>
            <a:r>
              <a:rPr kumimoji="0" lang="en-US" sz="2000" b="0" i="0" u="none" strike="noStrike" kern="1200" cap="none" spc="0" normalizeH="0" baseline="0" noProof="0" dirty="0" smtClean="0">
                <a:ln>
                  <a:noFill/>
                </a:ln>
                <a:solidFill>
                  <a:srgbClr val="000000"/>
                </a:solidFill>
                <a:effectLst/>
                <a:uLnTx/>
                <a:uFillTx/>
                <a:latin typeface="Calibri Light" panose="020F0302020204030204" pitchFamily="34" charset="0"/>
                <a:cs typeface="Calibri Light" panose="020F0302020204030204" pitchFamily="34" charset="0"/>
              </a:rPr>
              <a:t>writing.</a:t>
            </a:r>
            <a:endPar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A22001B6-5319-94C0-1410-3A0C2D560CA7}"/>
              </a:ext>
            </a:extLst>
          </p:cNvPr>
          <p:cNvSpPr txBox="1"/>
          <p:nvPr/>
        </p:nvSpPr>
        <p:spPr>
          <a:xfrm>
            <a:off x="390840" y="5558152"/>
            <a:ext cx="5064209" cy="707886"/>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We already know effective pedagogic strategies to reduce cheating.</a:t>
            </a:r>
          </a:p>
        </p:txBody>
      </p:sp>
      <p:sp>
        <p:nvSpPr>
          <p:cNvPr id="24" name="Right Arrow 23">
            <a:extLst>
              <a:ext uri="{FF2B5EF4-FFF2-40B4-BE49-F238E27FC236}">
                <a16:creationId xmlns:a16="http://schemas.microsoft.com/office/drawing/2014/main" id="{E39FAEAB-BB40-37EF-59E1-1FE7ABF811D6}"/>
              </a:ext>
            </a:extLst>
          </p:cNvPr>
          <p:cNvSpPr/>
          <p:nvPr/>
        </p:nvSpPr>
        <p:spPr>
          <a:xfrm>
            <a:off x="5547958" y="5687243"/>
            <a:ext cx="940476" cy="4497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cs typeface="Calibri Light" panose="020F0302020204030204" pitchFamily="34" charset="0"/>
            </a:endParaRPr>
          </a:p>
        </p:txBody>
      </p:sp>
      <p:sp>
        <p:nvSpPr>
          <p:cNvPr id="16" name="TextBox 15">
            <a:extLst>
              <a:ext uri="{FF2B5EF4-FFF2-40B4-BE49-F238E27FC236}">
                <a16:creationId xmlns:a16="http://schemas.microsoft.com/office/drawing/2014/main" id="{645A255A-4886-F750-3D14-6F3AC3FBC284}"/>
              </a:ext>
            </a:extLst>
          </p:cNvPr>
          <p:cNvSpPr txBox="1"/>
          <p:nvPr/>
        </p:nvSpPr>
        <p:spPr>
          <a:xfrm>
            <a:off x="6576776" y="5558152"/>
            <a:ext cx="5064209" cy="707886"/>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It can be </a:t>
            </a:r>
            <a:r>
              <a:rPr kumimoji="0" lang="en-US" sz="2000" b="0" i="0" u="none" strike="noStrike" kern="1200" cap="none" spc="0" normalizeH="0" baseline="0" noProof="0" dirty="0" smtClean="0">
                <a:ln>
                  <a:noFill/>
                </a:ln>
                <a:solidFill>
                  <a:srgbClr val="000000"/>
                </a:solidFill>
                <a:effectLst/>
                <a:uLnTx/>
                <a:uFillTx/>
                <a:latin typeface="Calibri Light" panose="020F0302020204030204" pitchFamily="34" charset="0"/>
                <a:cs typeface="Calibri Light" panose="020F0302020204030204" pitchFamily="34" charset="0"/>
              </a:rPr>
              <a:t>a lot </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of </a:t>
            </a:r>
            <a:r>
              <a:rPr kumimoji="0" lang="en-US" sz="2000" b="0" i="0" u="none" strike="noStrike" kern="1200" cap="none" spc="0" normalizeH="0" baseline="0" noProof="0" dirty="0" smtClean="0">
                <a:ln>
                  <a:noFill/>
                </a:ln>
                <a:solidFill>
                  <a:srgbClr val="000000"/>
                </a:solidFill>
                <a:effectLst/>
                <a:uLnTx/>
                <a:uFillTx/>
                <a:latin typeface="Calibri Light" panose="020F0302020204030204" pitchFamily="34" charset="0"/>
                <a:cs typeface="Calibri Light" panose="020F0302020204030204" pitchFamily="34" charset="0"/>
              </a:rPr>
              <a:t>work to update assessments</a:t>
            </a:r>
            <a:r>
              <a:rPr kumimoji="0" lang="en-US" sz="2000" b="0" i="0" u="none" strike="noStrike" kern="1200" cap="none" spc="0" normalizeH="0" noProof="0" dirty="0" smtClean="0">
                <a:ln>
                  <a:noFill/>
                </a:ln>
                <a:solidFill>
                  <a:srgbClr val="000000"/>
                </a:solidFill>
                <a:effectLst/>
                <a:uLnTx/>
                <a:uFillTx/>
                <a:latin typeface="Calibri Light" panose="020F0302020204030204" pitchFamily="34" charset="0"/>
                <a:cs typeface="Calibri Light" panose="020F0302020204030204" pitchFamily="34" charset="0"/>
              </a:rPr>
              <a:t> and learning activities.</a:t>
            </a:r>
            <a:endPar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0788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P spid="12" grpId="0" animBg="1"/>
      <p:bldP spid="3" grpId="0" animBg="1"/>
      <p:bldP spid="7" grpId="0" animBg="1"/>
      <p:bldP spid="6" grpId="0" animBg="1"/>
      <p:bldP spid="15" grpId="0" animBg="1"/>
      <p:bldP spid="2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C688E-DD0E-DAD8-04EF-2737EF578C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AC62E9-EC52-C912-9860-ABB148225B7A}"/>
              </a:ext>
            </a:extLst>
          </p:cNvPr>
          <p:cNvSpPr>
            <a:spLocks noGrp="1"/>
          </p:cNvSpPr>
          <p:nvPr>
            <p:ph type="title"/>
          </p:nvPr>
        </p:nvSpPr>
        <p:spPr>
          <a:xfrm>
            <a:off x="838200" y="556995"/>
            <a:ext cx="10515600" cy="1133693"/>
          </a:xfrm>
        </p:spPr>
        <p:txBody>
          <a:bodyPr>
            <a:noAutofit/>
          </a:bodyPr>
          <a:lstStyle/>
          <a:p>
            <a:r>
              <a:rPr lang="en-US" dirty="0" smtClean="0">
                <a:latin typeface="Calibri Light" panose="020F0302020204030204" pitchFamily="34" charset="0"/>
                <a:cs typeface="Calibri Light" panose="020F0302020204030204" pitchFamily="34" charset="0"/>
              </a:rPr>
              <a:t>Cheating Concerns</a:t>
            </a:r>
            <a:endParaRPr lang="en-US" dirty="0">
              <a:solidFill>
                <a:srgbClr val="FF0000"/>
              </a:solidFill>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2AAA2C7C-9F1A-4A40-0386-2DD1C7973A7F}"/>
              </a:ext>
            </a:extLst>
          </p:cNvPr>
          <p:cNvSpPr txBox="1"/>
          <p:nvPr/>
        </p:nvSpPr>
        <p:spPr>
          <a:xfrm>
            <a:off x="1286946" y="6153750"/>
            <a:ext cx="10066854" cy="253916"/>
          </a:xfrm>
          <a:prstGeom prst="rect">
            <a:avLst/>
          </a:prstGeom>
          <a:noFill/>
        </p:spPr>
        <p:txBody>
          <a:bodyPr wrap="square" rtlCol="0">
            <a:spAutoFit/>
          </a:bodyPr>
          <a:lstStyle/>
          <a:p>
            <a:pPr lvl="0"/>
            <a:r>
              <a:rPr lang="en-US" sz="1050" i="1" dirty="0">
                <a:solidFill>
                  <a:prstClr val="black"/>
                </a:solidFill>
                <a:latin typeface="Calibri Light" panose="020F0302020204030204" pitchFamily="34" charset="0"/>
                <a:cs typeface="Calibri Light" panose="020F0302020204030204" pitchFamily="34" charset="0"/>
              </a:rPr>
              <a:t>Source: https://www.edweek.org/technology/new-data-reveal-how-many-students-are-using-ai-to-cheat/2024/04</a:t>
            </a:r>
            <a:endParaRPr kumimoji="0" lang="en-US" sz="105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endParaRPr>
          </a:p>
        </p:txBody>
      </p:sp>
      <p:sp>
        <p:nvSpPr>
          <p:cNvPr id="4" name="Content Placeholder 3"/>
          <p:cNvSpPr>
            <a:spLocks noGrp="1"/>
          </p:cNvSpPr>
          <p:nvPr>
            <p:ph idx="1"/>
          </p:nvPr>
        </p:nvSpPr>
        <p:spPr/>
        <p:txBody>
          <a:bodyPr/>
          <a:lstStyle/>
          <a:p>
            <a:r>
              <a:rPr lang="en-US" dirty="0">
                <a:latin typeface="Calibri Light" panose="020F0302020204030204" pitchFamily="34" charset="0"/>
                <a:cs typeface="Calibri Light" panose="020F0302020204030204" pitchFamily="34" charset="0"/>
              </a:rPr>
              <a:t>Despite scant evidence that AI is fueling a wave in cheating, half of teachers reported in the Center for Democracy and Technology survey that generative AI has made them </a:t>
            </a:r>
            <a:r>
              <a:rPr lang="en-US" dirty="0">
                <a:solidFill>
                  <a:srgbClr val="FF0000"/>
                </a:solidFill>
                <a:latin typeface="Calibri Light" panose="020F0302020204030204" pitchFamily="34" charset="0"/>
                <a:cs typeface="Calibri Light" panose="020F0302020204030204" pitchFamily="34" charset="0"/>
              </a:rPr>
              <a:t>more distrustful that their students are turning in original work</a:t>
            </a:r>
            <a:r>
              <a:rPr lang="en-US" dirty="0" smtClean="0">
                <a:latin typeface="Calibri Light" panose="020F0302020204030204" pitchFamily="34" charset="0"/>
                <a:cs typeface="Calibri Light" panose="020F0302020204030204" pitchFamily="34" charset="0"/>
              </a:rPr>
              <a:t>.</a:t>
            </a:r>
          </a:p>
          <a:p>
            <a:endParaRPr lang="en-US" dirty="0">
              <a:latin typeface="Calibri Light" panose="020F0302020204030204" pitchFamily="34" charset="0"/>
              <a:cs typeface="Calibri Light" panose="020F0302020204030204" pitchFamily="34" charset="0"/>
            </a:endParaRPr>
          </a:p>
          <a:p>
            <a:r>
              <a:rPr lang="en-US" dirty="0" smtClean="0">
                <a:latin typeface="Calibri Light" panose="020F0302020204030204" pitchFamily="34" charset="0"/>
                <a:cs typeface="Calibri Light" panose="020F0302020204030204" pitchFamily="34" charset="0"/>
              </a:rPr>
              <a:t>We </a:t>
            </a:r>
            <a:r>
              <a:rPr lang="en-US" dirty="0">
                <a:latin typeface="Calibri Light" panose="020F0302020204030204" pitchFamily="34" charset="0"/>
                <a:cs typeface="Calibri Light" panose="020F0302020204030204" pitchFamily="34" charset="0"/>
              </a:rPr>
              <a:t>need to reframe the conversation and engage with students around the ways in which AI can support them in their learning and the ways in which it may be detrimental to their </a:t>
            </a:r>
            <a:r>
              <a:rPr lang="en-US" dirty="0" smtClean="0">
                <a:latin typeface="Calibri Light" panose="020F0302020204030204" pitchFamily="34" charset="0"/>
                <a:cs typeface="Calibri Light" panose="020F0302020204030204" pitchFamily="34" charset="0"/>
              </a:rPr>
              <a:t>learning.</a:t>
            </a:r>
          </a:p>
          <a:p>
            <a:pPr lvl="1"/>
            <a:r>
              <a:rPr lang="en-US" dirty="0" smtClean="0">
                <a:latin typeface="Calibri Light" panose="020F0302020204030204" pitchFamily="34" charset="0"/>
                <a:cs typeface="Calibri Light" panose="020F0302020204030204" pitchFamily="34" charset="0"/>
              </a:rPr>
              <a:t>Using </a:t>
            </a:r>
            <a:r>
              <a:rPr lang="en-US" dirty="0">
                <a:latin typeface="Calibri Light" panose="020F0302020204030204" pitchFamily="34" charset="0"/>
                <a:cs typeface="Calibri Light" panose="020F0302020204030204" pitchFamily="34" charset="0"/>
              </a:rPr>
              <a:t>AI to write essays and pass them off as their own is harmful to their learning </a:t>
            </a:r>
            <a:endParaRPr lang="en-US" dirty="0" smtClean="0">
              <a:latin typeface="Calibri Light" panose="020F0302020204030204" pitchFamily="34" charset="0"/>
              <a:cs typeface="Calibri Light" panose="020F0302020204030204" pitchFamily="34" charset="0"/>
            </a:endParaRPr>
          </a:p>
          <a:p>
            <a:pPr lvl="1"/>
            <a:r>
              <a:rPr lang="en-US" dirty="0" smtClean="0">
                <a:solidFill>
                  <a:srgbClr val="FF0000"/>
                </a:solidFill>
                <a:latin typeface="Calibri Light" panose="020F0302020204030204" pitchFamily="34" charset="0"/>
                <a:cs typeface="Calibri Light" panose="020F0302020204030204" pitchFamily="34" charset="0"/>
              </a:rPr>
              <a:t>Using </a:t>
            </a:r>
            <a:r>
              <a:rPr lang="en-US" dirty="0">
                <a:solidFill>
                  <a:srgbClr val="FF0000"/>
                </a:solidFill>
                <a:latin typeface="Calibri Light" panose="020F0302020204030204" pitchFamily="34" charset="0"/>
                <a:cs typeface="Calibri Light" panose="020F0302020204030204" pitchFamily="34" charset="0"/>
              </a:rPr>
              <a:t>AI to break down difficult topics to strengthen understanding can help them in their learning</a:t>
            </a:r>
            <a:r>
              <a:rPr lang="en-US" dirty="0" smtClean="0">
                <a:solidFill>
                  <a:srgbClr val="FF0000"/>
                </a:solidFill>
                <a:latin typeface="Calibri Light" panose="020F0302020204030204" pitchFamily="34" charset="0"/>
                <a:cs typeface="Calibri Light" panose="020F0302020204030204" pitchFamily="34" charset="0"/>
              </a:rPr>
              <a:t>.</a:t>
            </a:r>
            <a:endParaRPr lang="en-US" dirty="0">
              <a:solidFill>
                <a:srgbClr val="FF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034884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A0A7A-A15D-982E-DBB8-38F94E4EA8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DA185B-7E8E-B7D8-C3CF-E5EF12FFBEC6}"/>
              </a:ext>
            </a:extLst>
          </p:cNvPr>
          <p:cNvSpPr>
            <a:spLocks noGrp="1"/>
          </p:cNvSpPr>
          <p:nvPr>
            <p:ph type="title"/>
          </p:nvPr>
        </p:nvSpPr>
        <p:spPr>
          <a:xfrm>
            <a:off x="838200" y="365125"/>
            <a:ext cx="10515600" cy="1828444"/>
          </a:xfrm>
        </p:spPr>
        <p:txBody>
          <a:bodyPr vert="horz" lIns="91440" tIns="45720" rIns="91440" bIns="45720" rtlCol="0" anchor="ctr">
            <a:normAutofit/>
          </a:bodyPr>
          <a:lstStyle/>
          <a:p>
            <a:r>
              <a:rPr lang="en-US" kern="1200" dirty="0">
                <a:latin typeface="+mj-lt"/>
                <a:ea typeface="+mj-ea"/>
                <a:cs typeface="+mj-cs"/>
              </a:rPr>
              <a:t>Citation formats for gen-AI </a:t>
            </a:r>
          </a:p>
        </p:txBody>
      </p:sp>
      <p:sp>
        <p:nvSpPr>
          <p:cNvPr id="7" name="Content Placeholder 2">
            <a:extLst>
              <a:ext uri="{FF2B5EF4-FFF2-40B4-BE49-F238E27FC236}">
                <a16:creationId xmlns:a16="http://schemas.microsoft.com/office/drawing/2014/main" id="{97ACF365-C099-A76A-CAB3-A5C3228559F7}"/>
              </a:ext>
            </a:extLst>
          </p:cNvPr>
          <p:cNvSpPr>
            <a:spLocks noGrp="1"/>
          </p:cNvSpPr>
          <p:nvPr>
            <p:ph idx="1"/>
          </p:nvPr>
        </p:nvSpPr>
        <p:spPr>
          <a:xfrm>
            <a:off x="835152" y="2081875"/>
            <a:ext cx="10515600" cy="3379497"/>
          </a:xfrm>
        </p:spPr>
        <p:txBody>
          <a:bodyPr vert="horz" lIns="91440" tIns="45720" rIns="91440" bIns="45720" rtlCol="0">
            <a:normAutofit lnSpcReduction="10000"/>
          </a:bodyPr>
          <a:lstStyle/>
          <a:p>
            <a:pPr marL="0" indent="0">
              <a:buNone/>
            </a:pPr>
            <a:r>
              <a:rPr lang="en-US" sz="1800" b="1" dirty="0"/>
              <a:t>APA </a:t>
            </a:r>
            <a:r>
              <a:rPr lang="en-US" sz="1800" b="1" i="0" dirty="0" smtClean="0">
                <a:effectLst/>
              </a:rPr>
              <a:t>Example – </a:t>
            </a:r>
            <a:r>
              <a:rPr lang="en-US" sz="1800" b="1" i="0" dirty="0" smtClean="0">
                <a:solidFill>
                  <a:srgbClr val="FF0000"/>
                </a:solidFill>
                <a:effectLst/>
              </a:rPr>
              <a:t>Treats citation as “personal conversation” as if AI is another person</a:t>
            </a:r>
            <a:endParaRPr lang="en-US" sz="1800" b="1" dirty="0">
              <a:solidFill>
                <a:srgbClr val="FF0000"/>
              </a:solidFill>
            </a:endParaRPr>
          </a:p>
          <a:p>
            <a:pPr marL="0" indent="0">
              <a:buNone/>
            </a:pPr>
            <a:r>
              <a:rPr lang="en-US" sz="1800" b="0" i="0" dirty="0" err="1">
                <a:effectLst/>
                <a:latin typeface="Courier New" panose="02070309020205020404" pitchFamily="49" charset="0"/>
                <a:cs typeface="Courier New" panose="02070309020205020404" pitchFamily="49" charset="0"/>
              </a:rPr>
              <a:t>OpenAI</a:t>
            </a:r>
            <a:r>
              <a:rPr lang="en-US" sz="1800" b="0" i="0" dirty="0">
                <a:effectLst/>
                <a:latin typeface="Courier New" panose="02070309020205020404" pitchFamily="49" charset="0"/>
                <a:cs typeface="Courier New" panose="02070309020205020404" pitchFamily="49" charset="0"/>
              </a:rPr>
              <a:t>. (2023). </a:t>
            </a:r>
            <a:r>
              <a:rPr lang="en-US" sz="1800" b="0" i="1" dirty="0" err="1">
                <a:effectLst/>
                <a:latin typeface="Courier New" panose="02070309020205020404" pitchFamily="49" charset="0"/>
                <a:cs typeface="Courier New" panose="02070309020205020404" pitchFamily="49" charset="0"/>
              </a:rPr>
              <a:t>ChatGPT</a:t>
            </a:r>
            <a:r>
              <a:rPr lang="en-US" sz="1800" b="0" i="0" dirty="0">
                <a:effectLst/>
                <a:latin typeface="Courier New" panose="02070309020205020404" pitchFamily="49" charset="0"/>
                <a:cs typeface="Courier New" panose="02070309020205020404" pitchFamily="49" charset="0"/>
              </a:rPr>
              <a:t> (Mar 14 version) [Large language model]. https://</a:t>
            </a:r>
            <a:r>
              <a:rPr lang="en-US" sz="1800" b="0" i="0" dirty="0" err="1">
                <a:effectLst/>
                <a:latin typeface="Courier New" panose="02070309020205020404" pitchFamily="49" charset="0"/>
                <a:cs typeface="Courier New" panose="02070309020205020404" pitchFamily="49" charset="0"/>
              </a:rPr>
              <a:t>chat.openai.com</a:t>
            </a:r>
            <a:r>
              <a:rPr lang="en-US" sz="1800" b="0" i="0" dirty="0">
                <a:effectLst/>
                <a:latin typeface="Courier New" panose="02070309020205020404" pitchFamily="49" charset="0"/>
                <a:cs typeface="Courier New" panose="02070309020205020404" pitchFamily="49" charset="0"/>
              </a:rPr>
              <a:t>/chat</a:t>
            </a:r>
          </a:p>
          <a:p>
            <a:pPr marL="0" indent="0">
              <a:buNone/>
            </a:pPr>
            <a:r>
              <a:rPr lang="en-US" sz="1800" dirty="0"/>
              <a:t>See </a:t>
            </a:r>
            <a:r>
              <a:rPr lang="en-US" sz="1800" dirty="0">
                <a:hlinkClick r:id="rId3"/>
              </a:rPr>
              <a:t>APA Style blog “How to Cite ChatGPT” </a:t>
            </a:r>
            <a:r>
              <a:rPr lang="en-US" sz="1800" dirty="0"/>
              <a:t>for more.</a:t>
            </a:r>
          </a:p>
          <a:p>
            <a:pPr marL="0"/>
            <a:endParaRPr lang="en-US" sz="1800" dirty="0"/>
          </a:p>
          <a:p>
            <a:pPr marL="0" indent="0">
              <a:buNone/>
            </a:pPr>
            <a:r>
              <a:rPr lang="en-US" sz="1800" b="1" dirty="0"/>
              <a:t>MLA </a:t>
            </a:r>
            <a:r>
              <a:rPr lang="en-US" sz="1800" b="1" dirty="0" smtClean="0"/>
              <a:t>Example – </a:t>
            </a:r>
            <a:r>
              <a:rPr lang="en-US" sz="1800" b="1" dirty="0" smtClean="0">
                <a:solidFill>
                  <a:srgbClr val="FF0000"/>
                </a:solidFill>
              </a:rPr>
              <a:t>Focuses on the prompt entered</a:t>
            </a:r>
            <a:endParaRPr lang="en-US" sz="1800" b="1" dirty="0">
              <a:solidFill>
                <a:srgbClr val="FF0000"/>
              </a:solidFill>
            </a:endParaRPr>
          </a:p>
          <a:p>
            <a:pPr marL="0" indent="0">
              <a:buNone/>
            </a:pPr>
            <a:r>
              <a:rPr lang="en-US" sz="1800" i="0" dirty="0">
                <a:effectLst/>
                <a:latin typeface="Courier New" panose="02070309020205020404" pitchFamily="49" charset="0"/>
                <a:cs typeface="Courier New" panose="02070309020205020404" pitchFamily="49" charset="0"/>
              </a:rPr>
              <a:t>“</a:t>
            </a:r>
            <a:r>
              <a:rPr lang="en-US" sz="1800" b="0" i="0" dirty="0">
                <a:effectLst/>
                <a:latin typeface="Courier New" panose="02070309020205020404" pitchFamily="49" charset="0"/>
                <a:cs typeface="Courier New" panose="02070309020205020404" pitchFamily="49" charset="0"/>
              </a:rPr>
              <a:t>Describe the symbolism of the green light in the book </a:t>
            </a:r>
            <a:r>
              <a:rPr lang="en-US" sz="1800" b="0" i="1" dirty="0">
                <a:effectLst/>
                <a:latin typeface="Courier New" panose="02070309020205020404" pitchFamily="49" charset="0"/>
                <a:cs typeface="Courier New" panose="02070309020205020404" pitchFamily="49" charset="0"/>
              </a:rPr>
              <a:t>The Great Gatsby</a:t>
            </a:r>
            <a:r>
              <a:rPr lang="en-US" sz="1800" b="0" i="0" dirty="0">
                <a:effectLst/>
                <a:latin typeface="Courier New" panose="02070309020205020404" pitchFamily="49" charset="0"/>
                <a:cs typeface="Courier New" panose="02070309020205020404" pitchFamily="49" charset="0"/>
              </a:rPr>
              <a:t> by F. Scott Fitzgerald” prompt. </a:t>
            </a:r>
            <a:r>
              <a:rPr lang="en-US" sz="1800" b="0" i="1" dirty="0" err="1">
                <a:effectLst/>
                <a:latin typeface="Courier New" panose="02070309020205020404" pitchFamily="49" charset="0"/>
                <a:cs typeface="Courier New" panose="02070309020205020404" pitchFamily="49" charset="0"/>
              </a:rPr>
              <a:t>ChatGPT</a:t>
            </a:r>
            <a:r>
              <a:rPr lang="en-US" sz="1800" b="0" i="0" dirty="0">
                <a:effectLst/>
                <a:latin typeface="Courier New" panose="02070309020205020404" pitchFamily="49" charset="0"/>
                <a:cs typeface="Courier New" panose="02070309020205020404" pitchFamily="49" charset="0"/>
              </a:rPr>
              <a:t>, 13 Feb. version, </a:t>
            </a:r>
            <a:r>
              <a:rPr lang="en-US" sz="1800" b="0" i="0" dirty="0" err="1">
                <a:effectLst/>
                <a:latin typeface="Courier New" panose="02070309020205020404" pitchFamily="49" charset="0"/>
                <a:cs typeface="Courier New" panose="02070309020205020404" pitchFamily="49" charset="0"/>
              </a:rPr>
              <a:t>OpenAI</a:t>
            </a:r>
            <a:r>
              <a:rPr lang="en-US" sz="1800" b="0" i="0" dirty="0">
                <a:effectLst/>
                <a:latin typeface="Courier New" panose="02070309020205020404" pitchFamily="49" charset="0"/>
                <a:cs typeface="Courier New" panose="02070309020205020404" pitchFamily="49" charset="0"/>
              </a:rPr>
              <a:t>, 8 Mar. 2023, </a:t>
            </a:r>
            <a:r>
              <a:rPr lang="en-US" sz="1800" b="0" i="0" dirty="0" err="1">
                <a:effectLst/>
                <a:latin typeface="Courier New" panose="02070309020205020404" pitchFamily="49" charset="0"/>
                <a:cs typeface="Courier New" panose="02070309020205020404" pitchFamily="49" charset="0"/>
              </a:rPr>
              <a:t>chat.openai.com</a:t>
            </a:r>
            <a:r>
              <a:rPr lang="en-US" sz="1800" b="0" i="0" dirty="0">
                <a:effectLst/>
                <a:latin typeface="Courier New" panose="02070309020205020404" pitchFamily="49" charset="0"/>
                <a:cs typeface="Courier New" panose="02070309020205020404" pitchFamily="49" charset="0"/>
              </a:rPr>
              <a:t>/chat.</a:t>
            </a:r>
          </a:p>
          <a:p>
            <a:pPr marL="0" indent="0">
              <a:buNone/>
            </a:pPr>
            <a:r>
              <a:rPr lang="en-US" sz="1800" dirty="0"/>
              <a:t>See </a:t>
            </a:r>
            <a:r>
              <a:rPr lang="en-US" sz="1800" dirty="0">
                <a:hlinkClick r:id="rId4"/>
              </a:rPr>
              <a:t>MLA Style Center’s “How do I cite generative AI in MLA style?” </a:t>
            </a:r>
            <a:r>
              <a:rPr lang="en-US" sz="1800" dirty="0"/>
              <a:t>for more.</a:t>
            </a:r>
          </a:p>
        </p:txBody>
      </p:sp>
      <p:sp>
        <p:nvSpPr>
          <p:cNvPr id="9" name="TextBox 8">
            <a:extLst>
              <a:ext uri="{FF2B5EF4-FFF2-40B4-BE49-F238E27FC236}">
                <a16:creationId xmlns:a16="http://schemas.microsoft.com/office/drawing/2014/main" id="{08428049-7FB6-EE1B-C480-063946BA01DE}"/>
              </a:ext>
            </a:extLst>
          </p:cNvPr>
          <p:cNvSpPr txBox="1"/>
          <p:nvPr/>
        </p:nvSpPr>
        <p:spPr>
          <a:xfrm>
            <a:off x="835152" y="5942443"/>
            <a:ext cx="10905347" cy="550432"/>
          </a:xfrm>
          <a:prstGeom prst="rect">
            <a:avLst/>
          </a:prstGeom>
        </p:spPr>
        <p:txBody>
          <a:bodyPr vert="horz" lIns="91440" tIns="45720" rIns="91440" bIns="45720" rtlCol="0">
            <a:norm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Gill Sans MT" panose="020B0502020104020203"/>
                <a:ea typeface="+mn-ea"/>
                <a:cs typeface="+mn-cs"/>
              </a:rPr>
              <a:t>McAdoo, T. (2023, April 7). How to cite </a:t>
            </a:r>
            <a:r>
              <a:rPr kumimoji="0" lang="en-US" sz="1100" b="0" i="0" u="none" strike="noStrike" kern="1200" cap="none" spc="0" normalizeH="0" baseline="0" noProof="0" dirty="0" err="1">
                <a:ln>
                  <a:noFill/>
                </a:ln>
                <a:solidFill>
                  <a:prstClr val="black"/>
                </a:solidFill>
                <a:effectLst/>
                <a:uLnTx/>
                <a:uFillTx/>
                <a:latin typeface="Gill Sans MT" panose="020B0502020104020203"/>
                <a:ea typeface="+mn-ea"/>
                <a:cs typeface="+mn-cs"/>
              </a:rPr>
              <a:t>ChatGPT</a:t>
            </a:r>
            <a:r>
              <a:rPr kumimoji="0" lang="en-US" sz="1100" b="0" i="0" u="none" strike="noStrike" kern="1200" cap="none" spc="0" normalizeH="0" baseline="0" noProof="0" dirty="0">
                <a:ln>
                  <a:noFill/>
                </a:ln>
                <a:solidFill>
                  <a:prstClr val="black"/>
                </a:solidFill>
                <a:effectLst/>
                <a:uLnTx/>
                <a:uFillTx/>
                <a:latin typeface="Gill Sans MT" panose="020B0502020104020203"/>
                <a:ea typeface="+mn-ea"/>
                <a:cs typeface="+mn-cs"/>
              </a:rPr>
              <a:t>. Https://</a:t>
            </a:r>
            <a:r>
              <a:rPr kumimoji="0" lang="en-US" sz="1100" b="0" i="0" u="none" strike="noStrike" kern="1200" cap="none" spc="0" normalizeH="0" baseline="0" noProof="0" dirty="0" err="1">
                <a:ln>
                  <a:noFill/>
                </a:ln>
                <a:solidFill>
                  <a:prstClr val="black"/>
                </a:solidFill>
                <a:effectLst/>
                <a:uLnTx/>
                <a:uFillTx/>
                <a:latin typeface="Gill Sans MT" panose="020B0502020104020203"/>
                <a:ea typeface="+mn-ea"/>
                <a:cs typeface="+mn-cs"/>
              </a:rPr>
              <a:t>Apastyle.Apa.Org</a:t>
            </a:r>
            <a:r>
              <a:rPr kumimoji="0" lang="en-US" sz="1100" b="0" i="0" u="none" strike="noStrike" kern="1200" cap="none" spc="0" normalizeH="0" baseline="0" noProof="0" dirty="0">
                <a:ln>
                  <a:noFill/>
                </a:ln>
                <a:solidFill>
                  <a:prstClr val="black"/>
                </a:solidFill>
                <a:effectLst/>
                <a:uLnTx/>
                <a:uFillTx/>
                <a:latin typeface="Gill Sans MT" panose="020B0502020104020203"/>
                <a:ea typeface="+mn-ea"/>
                <a:cs typeface="+mn-cs"/>
              </a:rPr>
              <a:t>. https://</a:t>
            </a:r>
            <a:r>
              <a:rPr kumimoji="0" lang="en-US" sz="1100" b="0" i="0" u="none" strike="noStrike" kern="1200" cap="none" spc="0" normalizeH="0" baseline="0" noProof="0" dirty="0" err="1">
                <a:ln>
                  <a:noFill/>
                </a:ln>
                <a:solidFill>
                  <a:prstClr val="black"/>
                </a:solidFill>
                <a:effectLst/>
                <a:uLnTx/>
                <a:uFillTx/>
                <a:latin typeface="Gill Sans MT" panose="020B0502020104020203"/>
                <a:ea typeface="+mn-ea"/>
                <a:cs typeface="+mn-cs"/>
              </a:rPr>
              <a:t>apastyle.apa.org</a:t>
            </a:r>
            <a:r>
              <a:rPr kumimoji="0" lang="en-US" sz="1100" b="0" i="0" u="none" strike="noStrike" kern="1200" cap="none" spc="0" normalizeH="0" baseline="0" noProof="0" dirty="0">
                <a:ln>
                  <a:noFill/>
                </a:ln>
                <a:solidFill>
                  <a:prstClr val="black"/>
                </a:solidFill>
                <a:effectLst/>
                <a:uLnTx/>
                <a:uFillTx/>
                <a:latin typeface="Gill Sans MT" panose="020B0502020104020203"/>
                <a:ea typeface="+mn-ea"/>
                <a:cs typeface="+mn-cs"/>
              </a:rPr>
              <a:t>/blog/how-to-cite-</a:t>
            </a:r>
            <a:r>
              <a:rPr kumimoji="0" lang="en-US" sz="1100" b="0" i="0" u="none" strike="noStrike" kern="1200" cap="none" spc="0" normalizeH="0" baseline="0" noProof="0" dirty="0" err="1">
                <a:ln>
                  <a:noFill/>
                </a:ln>
                <a:solidFill>
                  <a:prstClr val="black"/>
                </a:solidFill>
                <a:effectLst/>
                <a:uLnTx/>
                <a:uFillTx/>
                <a:latin typeface="Gill Sans MT" panose="020B0502020104020203"/>
                <a:ea typeface="+mn-ea"/>
                <a:cs typeface="+mn-cs"/>
              </a:rPr>
              <a:t>chatgpt</a:t>
            </a:r>
            <a:endParaRPr kumimoji="0" lang="en-US" sz="11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Gill Sans MT" panose="020B0502020104020203"/>
                <a:ea typeface="+mn-ea"/>
                <a:cs typeface="+mn-cs"/>
              </a:rPr>
              <a:t>MLA Style Center. (2023, March 17). How do I cite generative AI in MLA style? https://</a:t>
            </a:r>
            <a:r>
              <a:rPr kumimoji="0" lang="en-US" sz="1100" b="0" i="0" u="none" strike="noStrike" kern="1200" cap="none" spc="0" normalizeH="0" baseline="0" noProof="0" dirty="0" err="1">
                <a:ln>
                  <a:noFill/>
                </a:ln>
                <a:solidFill>
                  <a:prstClr val="black"/>
                </a:solidFill>
                <a:effectLst/>
                <a:uLnTx/>
                <a:uFillTx/>
                <a:latin typeface="Gill Sans MT" panose="020B0502020104020203"/>
                <a:ea typeface="+mn-ea"/>
                <a:cs typeface="+mn-cs"/>
              </a:rPr>
              <a:t>style.mla.org</a:t>
            </a:r>
            <a:r>
              <a:rPr kumimoji="0" lang="en-US" sz="1100" b="0" i="0" u="none" strike="noStrike" kern="1200" cap="none" spc="0" normalizeH="0" baseline="0" noProof="0" dirty="0">
                <a:ln>
                  <a:noFill/>
                </a:ln>
                <a:solidFill>
                  <a:prstClr val="black"/>
                </a:solidFill>
                <a:effectLst/>
                <a:uLnTx/>
                <a:uFillTx/>
                <a:latin typeface="Gill Sans MT" panose="020B0502020104020203"/>
                <a:ea typeface="+mn-ea"/>
                <a:cs typeface="+mn-cs"/>
              </a:rPr>
              <a:t>/citing-generative-ai/ </a:t>
            </a:r>
          </a:p>
        </p:txBody>
      </p:sp>
    </p:spTree>
    <p:extLst>
      <p:ext uri="{BB962C8B-B14F-4D97-AF65-F5344CB8AC3E}">
        <p14:creationId xmlns:p14="http://schemas.microsoft.com/office/powerpoint/2010/main" val="27552991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C688E-DD0E-DAD8-04EF-2737EF578C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AC62E9-EC52-C912-9860-ABB148225B7A}"/>
              </a:ext>
            </a:extLst>
          </p:cNvPr>
          <p:cNvSpPr>
            <a:spLocks noGrp="1"/>
          </p:cNvSpPr>
          <p:nvPr>
            <p:ph type="title"/>
          </p:nvPr>
        </p:nvSpPr>
        <p:spPr>
          <a:xfrm>
            <a:off x="838200" y="556995"/>
            <a:ext cx="10515600" cy="1133693"/>
          </a:xfrm>
        </p:spPr>
        <p:txBody>
          <a:bodyPr>
            <a:noAutofit/>
          </a:bodyPr>
          <a:lstStyle/>
          <a:p>
            <a:r>
              <a:rPr lang="en-US" dirty="0" smtClean="0">
                <a:latin typeface="Calibri Light" panose="020F0302020204030204" pitchFamily="34" charset="0"/>
                <a:cs typeface="Calibri Light" panose="020F0302020204030204" pitchFamily="34" charset="0"/>
              </a:rPr>
              <a:t>academic Integrity guidance</a:t>
            </a:r>
            <a:endParaRPr lang="en-US" dirty="0">
              <a:solidFill>
                <a:srgbClr val="FF0000"/>
              </a:solidFill>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2AAA2C7C-9F1A-4A40-0386-2DD1C7973A7F}"/>
              </a:ext>
            </a:extLst>
          </p:cNvPr>
          <p:cNvSpPr txBox="1"/>
          <p:nvPr/>
        </p:nvSpPr>
        <p:spPr>
          <a:xfrm>
            <a:off x="581192" y="6153750"/>
            <a:ext cx="10783625" cy="577081"/>
          </a:xfrm>
          <a:prstGeom prst="rect">
            <a:avLst/>
          </a:prstGeom>
          <a:noFill/>
        </p:spPr>
        <p:txBody>
          <a:bodyPr wrap="square" rtlCol="0">
            <a:spAutoFit/>
          </a:bodyPr>
          <a:lstStyle/>
          <a:p>
            <a:pPr lvl="0"/>
            <a:r>
              <a:rPr kumimoji="0" lang="en-US" sz="1050" b="0" i="1" u="none" strike="noStrike" kern="1200" cap="none" spc="0" normalizeH="0" baseline="0" noProof="0" dirty="0" smtClean="0">
                <a:ln>
                  <a:noFill/>
                </a:ln>
                <a:solidFill>
                  <a:prstClr val="black"/>
                </a:solidFill>
                <a:effectLst/>
                <a:uLnTx/>
                <a:uFillTx/>
                <a:latin typeface="Calibri Light" panose="020F0302020204030204" pitchFamily="34" charset="0"/>
                <a:cs typeface="Calibri Light" panose="020F0302020204030204" pitchFamily="34" charset="0"/>
              </a:rPr>
              <a:t>VTSU Academic Integrity</a:t>
            </a:r>
            <a:r>
              <a:rPr kumimoji="0" lang="en-US" sz="1050" b="0" i="1" u="none" strike="noStrike" kern="1200" cap="none" spc="0" normalizeH="0" noProof="0" dirty="0" smtClean="0">
                <a:ln>
                  <a:noFill/>
                </a:ln>
                <a:solidFill>
                  <a:prstClr val="black"/>
                </a:solidFill>
                <a:effectLst/>
                <a:uLnTx/>
                <a:uFillTx/>
                <a:latin typeface="Calibri Light" panose="020F0302020204030204" pitchFamily="34" charset="0"/>
                <a:cs typeface="Calibri Light" panose="020F0302020204030204" pitchFamily="34" charset="0"/>
              </a:rPr>
              <a:t> Statement</a:t>
            </a:r>
            <a:r>
              <a:rPr kumimoji="0" lang="en-US" sz="1050" b="0" i="1" u="none" strike="noStrike" kern="1200" cap="none" spc="0" normalizeH="0" baseline="0" noProof="0" dirty="0" smtClean="0">
                <a:ln>
                  <a:noFill/>
                </a:ln>
                <a:solidFill>
                  <a:prstClr val="black"/>
                </a:solidFill>
                <a:effectLst/>
                <a:uLnTx/>
                <a:uFillTx/>
                <a:latin typeface="Calibri Light" panose="020F0302020204030204" pitchFamily="34" charset="0"/>
                <a:cs typeface="Calibri Light" panose="020F0302020204030204" pitchFamily="34" charset="0"/>
              </a:rPr>
              <a:t>. </a:t>
            </a:r>
            <a:r>
              <a:rPr kumimoji="0" lang="en-US" sz="1050" b="0" i="0" u="none" strike="noStrike" kern="1200" cap="none" spc="0" normalizeH="0" baseline="0" noProof="0" dirty="0" smtClean="0">
                <a:ln>
                  <a:noFill/>
                </a:ln>
                <a:solidFill>
                  <a:prstClr val="black"/>
                </a:solidFill>
                <a:effectLst/>
                <a:uLnTx/>
                <a:uFillTx/>
                <a:latin typeface="Calibri Light" panose="020F0302020204030204" pitchFamily="34" charset="0"/>
                <a:cs typeface="Calibri Light" panose="020F0302020204030204" pitchFamily="34" charset="0"/>
              </a:rPr>
              <a:t>Retrieved July 20, </a:t>
            </a:r>
            <a:r>
              <a:rPr kumimoji="0" lang="en-US" sz="105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2024, </a:t>
            </a:r>
            <a:r>
              <a:rPr kumimoji="0" lang="en-US" sz="1050" b="0" i="0" u="none" strike="noStrike" kern="1200" cap="none" spc="0" normalizeH="0" baseline="0" noProof="0" dirty="0" smtClean="0">
                <a:ln>
                  <a:noFill/>
                </a:ln>
                <a:solidFill>
                  <a:prstClr val="black"/>
                </a:solidFill>
                <a:effectLst/>
                <a:uLnTx/>
                <a:uFillTx/>
                <a:latin typeface="Calibri Light" panose="020F0302020204030204" pitchFamily="34" charset="0"/>
                <a:cs typeface="Calibri Light" panose="020F0302020204030204" pitchFamily="34" charset="0"/>
              </a:rPr>
              <a:t>from</a:t>
            </a:r>
            <a:r>
              <a:rPr lang="en-US" sz="1050" dirty="0">
                <a:solidFill>
                  <a:prstClr val="black"/>
                </a:solidFill>
                <a:latin typeface="Calibri Light" panose="020F0302020204030204" pitchFamily="34" charset="0"/>
                <a:cs typeface="Calibri Light" panose="020F0302020204030204" pitchFamily="34" charset="0"/>
              </a:rPr>
              <a:t> </a:t>
            </a:r>
            <a:r>
              <a:rPr lang="en-US" sz="1050" dirty="0">
                <a:solidFill>
                  <a:prstClr val="black"/>
                </a:solidFill>
                <a:latin typeface="Calibri Light" panose="020F0302020204030204" pitchFamily="34" charset="0"/>
                <a:cs typeface="Calibri Light" panose="020F0302020204030204" pitchFamily="34" charset="0"/>
                <a:hlinkClick r:id="rId3"/>
              </a:rPr>
              <a:t>https://</a:t>
            </a:r>
            <a:r>
              <a:rPr lang="en-US" sz="1050" dirty="0" smtClean="0">
                <a:solidFill>
                  <a:prstClr val="black"/>
                </a:solidFill>
                <a:latin typeface="Calibri Light" panose="020F0302020204030204" pitchFamily="34" charset="0"/>
                <a:cs typeface="Calibri Light" panose="020F0302020204030204" pitchFamily="34" charset="0"/>
                <a:hlinkClick r:id="rId3"/>
              </a:rPr>
              <a:t>catalog.vermontstate.edu/content.php?catoid=12&amp;navoid=199</a:t>
            </a:r>
            <a:endParaRPr lang="en-US" sz="1050" dirty="0" smtClean="0">
              <a:solidFill>
                <a:prstClr val="black"/>
              </a:solidFill>
              <a:latin typeface="Calibri Light" panose="020F0302020204030204" pitchFamily="34" charset="0"/>
              <a:cs typeface="Calibri Light" panose="020F0302020204030204" pitchFamily="34" charset="0"/>
            </a:endParaRPr>
          </a:p>
          <a:p>
            <a:pPr lvl="0"/>
            <a:r>
              <a:rPr kumimoji="0" lang="en-US" sz="1050" b="0" i="0" u="none" strike="noStrike" kern="1200" cap="none" spc="0" normalizeH="0" baseline="0" noProof="0" dirty="0" smtClean="0">
                <a:ln>
                  <a:noFill/>
                </a:ln>
                <a:solidFill>
                  <a:prstClr val="black"/>
                </a:solidFill>
                <a:effectLst/>
                <a:uLnTx/>
                <a:uFillTx/>
                <a:latin typeface="Calibri Light" panose="020F0302020204030204" pitchFamily="34" charset="0"/>
                <a:cs typeface="Calibri Light" panose="020F0302020204030204" pitchFamily="34" charset="0"/>
              </a:rPr>
              <a:t>CCV</a:t>
            </a:r>
            <a:r>
              <a:rPr kumimoji="0" lang="en-US" sz="1050" b="0" i="0" u="none" strike="noStrike" kern="1200" cap="none" spc="0" normalizeH="0" noProof="0" dirty="0" smtClean="0">
                <a:ln>
                  <a:noFill/>
                </a:ln>
                <a:solidFill>
                  <a:prstClr val="black"/>
                </a:solidFill>
                <a:effectLst/>
                <a:uLnTx/>
                <a:uFillTx/>
                <a:latin typeface="Calibri Light" panose="020F0302020204030204" pitchFamily="34" charset="0"/>
                <a:cs typeface="Calibri Light" panose="020F0302020204030204" pitchFamily="34" charset="0"/>
              </a:rPr>
              <a:t> Academic Integrity Policy. Retrieved July 20, 2024</a:t>
            </a:r>
            <a:r>
              <a:rPr lang="en-US" sz="1050" dirty="0">
                <a:solidFill>
                  <a:prstClr val="black"/>
                </a:solidFill>
                <a:latin typeface="Calibri Light" panose="020F0302020204030204" pitchFamily="34" charset="0"/>
                <a:cs typeface="Calibri Light" panose="020F0302020204030204" pitchFamily="34" charset="0"/>
              </a:rPr>
              <a:t>, from </a:t>
            </a:r>
            <a:r>
              <a:rPr lang="en-US" sz="1050" dirty="0">
                <a:solidFill>
                  <a:prstClr val="black"/>
                </a:solidFill>
                <a:latin typeface="Calibri Light" panose="020F0302020204030204" pitchFamily="34" charset="0"/>
                <a:cs typeface="Calibri Light" panose="020F0302020204030204" pitchFamily="34" charset="0"/>
                <a:hlinkClick r:id="rId4"/>
              </a:rPr>
              <a:t>http://docs.ccv.edu/CCVPolicyFiles/Academic_Integrity_CCV_Policy.pdf?_gl=1*5tva9z*_</a:t>
            </a:r>
            <a:r>
              <a:rPr lang="en-US" sz="1050" dirty="0" smtClean="0">
                <a:solidFill>
                  <a:prstClr val="black"/>
                </a:solidFill>
                <a:latin typeface="Calibri Light" panose="020F0302020204030204" pitchFamily="34" charset="0"/>
                <a:cs typeface="Calibri Light" panose="020F0302020204030204" pitchFamily="34" charset="0"/>
                <a:hlinkClick r:id="rId4"/>
              </a:rPr>
              <a:t>gcl_au*NTkzNzI2NzQ3LjE3MjMwNDMwNTU</a:t>
            </a:r>
            <a:endParaRPr lang="en-US" sz="1050" dirty="0" smtClean="0">
              <a:solidFill>
                <a:prstClr val="black"/>
              </a:solidFill>
              <a:latin typeface="Calibri Light" panose="020F0302020204030204" pitchFamily="34" charset="0"/>
              <a:cs typeface="Calibri Light" panose="020F0302020204030204" pitchFamily="34" charset="0"/>
            </a:endParaRPr>
          </a:p>
          <a:p>
            <a:pPr lvl="0"/>
            <a:endParaRPr kumimoji="0" lang="en-US" sz="105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endParaRPr>
          </a:p>
        </p:txBody>
      </p:sp>
      <p:sp>
        <p:nvSpPr>
          <p:cNvPr id="4" name="Content Placeholder 3"/>
          <p:cNvSpPr>
            <a:spLocks noGrp="1"/>
          </p:cNvSpPr>
          <p:nvPr>
            <p:ph idx="1"/>
          </p:nvPr>
        </p:nvSpPr>
        <p:spPr/>
        <p:txBody>
          <a:bodyPr>
            <a:normAutofit/>
          </a:bodyPr>
          <a:lstStyle/>
          <a:p>
            <a:r>
              <a:rPr lang="en-US" sz="2400" b="1" dirty="0" smtClean="0">
                <a:latin typeface="Calibri Light" panose="020F0302020204030204" pitchFamily="34" charset="0"/>
                <a:cs typeface="Calibri Light" panose="020F0302020204030204" pitchFamily="34" charset="0"/>
              </a:rPr>
              <a:t>VTSU</a:t>
            </a:r>
          </a:p>
          <a:p>
            <a:pPr lvl="1"/>
            <a:r>
              <a:rPr lang="en-US" dirty="0" smtClean="0">
                <a:latin typeface="Calibri Light" panose="020F0302020204030204" pitchFamily="34" charset="0"/>
                <a:cs typeface="Calibri Light" panose="020F0302020204030204" pitchFamily="34" charset="0"/>
              </a:rPr>
              <a:t>“….Examples </a:t>
            </a:r>
            <a:r>
              <a:rPr lang="en-US" dirty="0">
                <a:latin typeface="Calibri Light" panose="020F0302020204030204" pitchFamily="34" charset="0"/>
                <a:cs typeface="Calibri Light" panose="020F0302020204030204" pitchFamily="34" charset="0"/>
              </a:rPr>
              <a:t>of failure to uphold academic integrity may include </a:t>
            </a:r>
            <a:r>
              <a:rPr lang="en-US" dirty="0">
                <a:solidFill>
                  <a:srgbClr val="FF0000"/>
                </a:solidFill>
                <a:latin typeface="Calibri Light" panose="020F0302020204030204" pitchFamily="34" charset="0"/>
                <a:cs typeface="Calibri Light" panose="020F0302020204030204" pitchFamily="34" charset="0"/>
              </a:rPr>
              <a:t>using unauthorized aids or artificial intelligence systems</a:t>
            </a:r>
            <a:r>
              <a:rPr lang="en-US" dirty="0">
                <a:latin typeface="Calibri Light" panose="020F0302020204030204" pitchFamily="34" charset="0"/>
                <a:cs typeface="Calibri Light" panose="020F0302020204030204" pitchFamily="34" charset="0"/>
              </a:rPr>
              <a:t>, copying another person’s work on exams, quizzes, or assignments, or engaging in other forms of plagiarism</a:t>
            </a:r>
            <a:r>
              <a:rPr lang="en-US" dirty="0" smtClean="0">
                <a:latin typeface="Calibri Light" panose="020F0302020204030204" pitchFamily="34" charset="0"/>
                <a:cs typeface="Calibri Light" panose="020F0302020204030204" pitchFamily="34" charset="0"/>
              </a:rPr>
              <a:t>.”</a:t>
            </a:r>
          </a:p>
          <a:p>
            <a:r>
              <a:rPr lang="en-US" sz="2400" b="1" dirty="0" smtClean="0">
                <a:latin typeface="Calibri Light" panose="020F0302020204030204" pitchFamily="34" charset="0"/>
                <a:cs typeface="Calibri Light" panose="020F0302020204030204" pitchFamily="34" charset="0"/>
              </a:rPr>
              <a:t>CCV</a:t>
            </a:r>
          </a:p>
          <a:p>
            <a:pPr lvl="1"/>
            <a:r>
              <a:rPr lang="en-US" dirty="0" smtClean="0">
                <a:latin typeface="Calibri Light" panose="020F0302020204030204" pitchFamily="34" charset="0"/>
                <a:cs typeface="Calibri Light" panose="020F0302020204030204" pitchFamily="34" charset="0"/>
              </a:rPr>
              <a:t>“…is </a:t>
            </a:r>
            <a:r>
              <a:rPr lang="en-US" dirty="0">
                <a:latin typeface="Calibri Light" panose="020F0302020204030204" pitchFamily="34" charset="0"/>
                <a:cs typeface="Calibri Light" panose="020F0302020204030204" pitchFamily="34" charset="0"/>
              </a:rPr>
              <a:t>committed to fostering a community in which academic integrity is recognized and practiced by all. Such a community requires its members to act with honesty and fairness, and to uphold the standards associated with learning, inquiry and civil discourses, such as acknowledging the contributions of other people or entities. Failure to do so may result in </a:t>
            </a:r>
            <a:r>
              <a:rPr lang="en-US" dirty="0">
                <a:solidFill>
                  <a:srgbClr val="FF0000"/>
                </a:solidFill>
                <a:latin typeface="Calibri Light" panose="020F0302020204030204" pitchFamily="34" charset="0"/>
                <a:cs typeface="Calibri Light" panose="020F0302020204030204" pitchFamily="34" charset="0"/>
              </a:rPr>
              <a:t>plagiarism</a:t>
            </a:r>
            <a:r>
              <a:rPr lang="en-US" dirty="0">
                <a:latin typeface="Calibri Light" panose="020F0302020204030204" pitchFamily="34" charset="0"/>
                <a:cs typeface="Calibri Light" panose="020F0302020204030204" pitchFamily="34" charset="0"/>
              </a:rPr>
              <a:t>, which is defined as the presentation of the language (words and structure), ideas, work, or thoughts of another person or entity as one's own work in the preparation of a paper, laboratory report, presentation, test, or other activity or assignment. Failure to abide by the stated guidelines of an exam or other evaluative exercise may also result in a violation of academic integrity</a:t>
            </a:r>
            <a:r>
              <a:rPr lang="en-US" dirty="0" smtClean="0">
                <a:latin typeface="Calibri Light" panose="020F0302020204030204" pitchFamily="34" charset="0"/>
                <a:cs typeface="Calibri Light" panose="020F0302020204030204" pitchFamily="34" charset="0"/>
              </a:rPr>
              <a:t>.”</a:t>
            </a: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216900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Faculty guidance</a:t>
            </a:r>
            <a:endParaRPr lang="en-US" dirty="0"/>
          </a:p>
        </p:txBody>
      </p:sp>
      <p:sp>
        <p:nvSpPr>
          <p:cNvPr id="3" name="Content Placeholder 2"/>
          <p:cNvSpPr>
            <a:spLocks noGrp="1"/>
          </p:cNvSpPr>
          <p:nvPr>
            <p:ph idx="1"/>
          </p:nvPr>
        </p:nvSpPr>
        <p:spPr/>
        <p:txBody>
          <a:bodyPr>
            <a:normAutofit/>
          </a:bodyPr>
          <a:lstStyle/>
          <a:p>
            <a:pPr marL="171450" indent="-171450">
              <a:buFont typeface="Arial" panose="020B0604020202020204" pitchFamily="34" charset="0"/>
              <a:buChar char="•"/>
            </a:pPr>
            <a:r>
              <a:rPr lang="en-US" dirty="0">
                <a:latin typeface="Calibri Light" panose="020F0302020204030204" pitchFamily="34" charset="0"/>
                <a:cs typeface="Calibri Light" panose="020F0302020204030204" pitchFamily="34" charset="0"/>
              </a:rPr>
              <a:t>Build trust and community</a:t>
            </a:r>
          </a:p>
          <a:p>
            <a:pPr marL="171450" lvl="0" indent="-17145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More </a:t>
            </a:r>
            <a:r>
              <a:rPr lang="en-US" dirty="0">
                <a:latin typeface="Calibri Light" panose="020F0302020204030204" pitchFamily="34" charset="0"/>
                <a:cs typeface="Calibri Light" panose="020F0302020204030204" pitchFamily="34" charset="0"/>
              </a:rPr>
              <a:t>in-class and/or low-stakes assessments</a:t>
            </a:r>
          </a:p>
          <a:p>
            <a:pPr marL="171450" lvl="0" indent="-17145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Support robust citation practices</a:t>
            </a:r>
          </a:p>
          <a:p>
            <a:pPr marL="171450" lvl="0" indent="-17145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Leverage </a:t>
            </a:r>
            <a:r>
              <a:rPr lang="en-US" dirty="0">
                <a:latin typeface="Calibri Light" panose="020F0302020204030204" pitchFamily="34" charset="0"/>
                <a:cs typeface="Calibri Light" panose="020F0302020204030204" pitchFamily="34" charset="0"/>
              </a:rPr>
              <a:t>formative feedback</a:t>
            </a:r>
          </a:p>
          <a:p>
            <a:pPr marL="171450" lvl="0" indent="-171450">
              <a:buFont typeface="Arial" panose="020B0604020202020204" pitchFamily="34" charset="0"/>
              <a:buChar char="•"/>
            </a:pPr>
            <a:r>
              <a:rPr lang="en-US" dirty="0">
                <a:latin typeface="Calibri Light" panose="020F0302020204030204" pitchFamily="34" charset="0"/>
                <a:cs typeface="Calibri Light" panose="020F0302020204030204" pitchFamily="34" charset="0"/>
              </a:rPr>
              <a:t>Emphasize </a:t>
            </a:r>
            <a:r>
              <a:rPr lang="en-US" dirty="0" smtClean="0">
                <a:latin typeface="Calibri Light" panose="020F0302020204030204" pitchFamily="34" charset="0"/>
                <a:cs typeface="Calibri Light" panose="020F0302020204030204" pitchFamily="34" charset="0"/>
              </a:rPr>
              <a:t>reflection</a:t>
            </a:r>
            <a:endParaRPr lang="en-US" dirty="0">
              <a:latin typeface="Calibri Light" panose="020F0302020204030204" pitchFamily="34" charset="0"/>
              <a:cs typeface="Calibri Light" panose="020F0302020204030204" pitchFamily="34" charset="0"/>
            </a:endParaRPr>
          </a:p>
          <a:p>
            <a:pPr marL="171450" lvl="0" indent="-171450">
              <a:buFont typeface="Arial" panose="020B0604020202020204" pitchFamily="34" charset="0"/>
              <a:buChar char="•"/>
            </a:pPr>
            <a:r>
              <a:rPr lang="en-US" dirty="0">
                <a:latin typeface="Calibri Light" panose="020F0302020204030204" pitchFamily="34" charset="0"/>
                <a:cs typeface="Calibri Light" panose="020F0302020204030204" pitchFamily="34" charset="0"/>
              </a:rPr>
              <a:t>Prioritize higher-order thinking</a:t>
            </a:r>
          </a:p>
          <a:p>
            <a:pPr marL="171450" lvl="0" indent="-17145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Use </a:t>
            </a:r>
            <a:r>
              <a:rPr lang="en-US" dirty="0">
                <a:latin typeface="Calibri Light" panose="020F0302020204030204" pitchFamily="34" charset="0"/>
                <a:cs typeface="Calibri Light" panose="020F0302020204030204" pitchFamily="34" charset="0"/>
              </a:rPr>
              <a:t>authentic tasks</a:t>
            </a:r>
          </a:p>
          <a:p>
            <a:pPr marL="171450" lvl="0" indent="-171450">
              <a:buFont typeface="Arial" panose="020B0604020202020204" pitchFamily="34" charset="0"/>
              <a:buChar char="•"/>
            </a:pPr>
            <a:r>
              <a:rPr lang="en-US" dirty="0">
                <a:latin typeface="Calibri Light" panose="020F0302020204030204" pitchFamily="34" charset="0"/>
                <a:cs typeface="Calibri Light" panose="020F0302020204030204" pitchFamily="34" charset="0"/>
              </a:rPr>
              <a:t>Clarify and adapt your assessment criteria</a:t>
            </a:r>
          </a:p>
          <a:p>
            <a:endParaRPr lang="en-US" dirty="0"/>
          </a:p>
        </p:txBody>
      </p:sp>
    </p:spTree>
    <p:extLst>
      <p:ext uri="{BB962C8B-B14F-4D97-AF65-F5344CB8AC3E}">
        <p14:creationId xmlns:p14="http://schemas.microsoft.com/office/powerpoint/2010/main" val="39814327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0">
      <a:dk1>
        <a:srgbClr val="000000"/>
      </a:dk1>
      <a:lt1>
        <a:srgbClr val="FFFFFF"/>
      </a:lt1>
      <a:dk2>
        <a:srgbClr val="412724"/>
      </a:dk2>
      <a:lt2>
        <a:srgbClr val="E2E8E4"/>
      </a:lt2>
      <a:accent1>
        <a:srgbClr val="8C1515"/>
      </a:accent1>
      <a:accent2>
        <a:srgbClr val="DAD6CB"/>
      </a:accent2>
      <a:accent3>
        <a:srgbClr val="820000"/>
      </a:accent3>
      <a:accent4>
        <a:srgbClr val="7F7775"/>
      </a:accent4>
      <a:accent5>
        <a:srgbClr val="DF4F38"/>
      </a:accent5>
      <a:accent6>
        <a:srgbClr val="DAD6CB"/>
      </a:accent6>
      <a:hlink>
        <a:srgbClr val="4198B5"/>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nd">
  <a:themeElements>
    <a:clrScheme name="VTSU">
      <a:dk1>
        <a:sysClr val="windowText" lastClr="000000"/>
      </a:dk1>
      <a:lt1>
        <a:sysClr val="window" lastClr="FFFFFF"/>
      </a:lt1>
      <a:dk2>
        <a:srgbClr val="3D3D3D"/>
      </a:dk2>
      <a:lt2>
        <a:srgbClr val="EBEBEB"/>
      </a:lt2>
      <a:accent1>
        <a:srgbClr val="001642"/>
      </a:accent1>
      <a:accent2>
        <a:srgbClr val="00A6B4"/>
      </a:accent2>
      <a:accent3>
        <a:srgbClr val="ED3554"/>
      </a:accent3>
      <a:accent4>
        <a:srgbClr val="ED3554"/>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CA63E6B405B8146ACE1F86C88147143" ma:contentTypeVersion="11" ma:contentTypeDescription="Create a new document." ma:contentTypeScope="" ma:versionID="ed9a267a03df13d3afab64174fcc8cb2">
  <xsd:schema xmlns:xsd="http://www.w3.org/2001/XMLSchema" xmlns:xs="http://www.w3.org/2001/XMLSchema" xmlns:p="http://schemas.microsoft.com/office/2006/metadata/properties" xmlns:ns2="0c0817c2-4999-424e-a9f1-98115c698e38" xmlns:ns3="4ea80791-b360-464c-adb5-413119adbca8" targetNamespace="http://schemas.microsoft.com/office/2006/metadata/properties" ma:root="true" ma:fieldsID="4f1c93195a777c2b6dac9c76ae789c8c" ns2:_="" ns3:_="">
    <xsd:import namespace="0c0817c2-4999-424e-a9f1-98115c698e38"/>
    <xsd:import namespace="4ea80791-b360-464c-adb5-413119adbca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0817c2-4999-424e-a9f1-98115c698e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9553cb7-d6f7-4038-9a86-154fc109c879"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ea80791-b360-464c-adb5-413119adbca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cb55048-8367-4193-b484-97fd90139cba}" ma:internalName="TaxCatchAll" ma:showField="CatchAllData" ma:web="4ea80791-b360-464c-adb5-413119adbca8">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c0817c2-4999-424e-a9f1-98115c698e38">
      <Terms xmlns="http://schemas.microsoft.com/office/infopath/2007/PartnerControls"/>
    </lcf76f155ced4ddcb4097134ff3c332f>
    <TaxCatchAll xmlns="4ea80791-b360-464c-adb5-413119adbca8" xsi:nil="true"/>
  </documentManagement>
</p:properties>
</file>

<file path=customXml/itemProps1.xml><?xml version="1.0" encoding="utf-8"?>
<ds:datastoreItem xmlns:ds="http://schemas.openxmlformats.org/officeDocument/2006/customXml" ds:itemID="{23A67786-F4F7-4D46-98E4-03D6B58C258E}">
  <ds:schemaRefs>
    <ds:schemaRef ds:uri="http://schemas.microsoft.com/sharepoint/v3/contenttype/forms"/>
  </ds:schemaRefs>
</ds:datastoreItem>
</file>

<file path=customXml/itemProps2.xml><?xml version="1.0" encoding="utf-8"?>
<ds:datastoreItem xmlns:ds="http://schemas.openxmlformats.org/officeDocument/2006/customXml" ds:itemID="{11B676F0-DA59-4DA1-8449-85F3C51276A9}">
  <ds:schemaRefs>
    <ds:schemaRef ds:uri="0c0817c2-4999-424e-a9f1-98115c698e38"/>
    <ds:schemaRef ds:uri="4ea80791-b360-464c-adb5-413119adbc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9F6C633-35CA-4A3F-A2D9-D7F2F6A983F1}">
  <ds:schemaRefs>
    <ds:schemaRef ds:uri="http://schemas.microsoft.com/office/2006/documentManagement/types"/>
    <ds:schemaRef ds:uri="4ea80791-b360-464c-adb5-413119adbca8"/>
    <ds:schemaRef ds:uri="0c0817c2-4999-424e-a9f1-98115c698e38"/>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66198</TotalTime>
  <Words>2309</Words>
  <Application>Microsoft Office PowerPoint</Application>
  <PresentationFormat>Widescreen</PresentationFormat>
  <Paragraphs>247</Paragraphs>
  <Slides>29</Slides>
  <Notes>27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Calibri</vt:lpstr>
      <vt:lpstr>Calibri Light</vt:lpstr>
      <vt:lpstr>Courier New</vt:lpstr>
      <vt:lpstr>Gill Sans MT</vt:lpstr>
      <vt:lpstr>Verdana</vt:lpstr>
      <vt:lpstr>Wingdings 2</vt:lpstr>
      <vt:lpstr>Office Theme</vt:lpstr>
      <vt:lpstr>Dividend</vt:lpstr>
      <vt:lpstr>Analyzing the Implications of AI in Education</vt:lpstr>
      <vt:lpstr>objectives</vt:lpstr>
      <vt:lpstr>Why should you care about AI?</vt:lpstr>
      <vt:lpstr>Academic Scholarship</vt:lpstr>
      <vt:lpstr>Good news</vt:lpstr>
      <vt:lpstr>Cheating Concerns</vt:lpstr>
      <vt:lpstr>Citation formats for gen-AI </vt:lpstr>
      <vt:lpstr>academic Integrity guidance</vt:lpstr>
      <vt:lpstr>Faculty guidance</vt:lpstr>
      <vt:lpstr>Student guidance</vt:lpstr>
      <vt:lpstr>Scenario</vt:lpstr>
      <vt:lpstr>PowerPoint Presentation</vt:lpstr>
      <vt:lpstr>Privacy and Security Guidance</vt:lpstr>
      <vt:lpstr>Privacy terms of service for AI chatbots</vt:lpstr>
      <vt:lpstr>Comparisons</vt:lpstr>
      <vt:lpstr>Comparisons</vt:lpstr>
      <vt:lpstr>Scenario </vt:lpstr>
      <vt:lpstr>PowerPoint Presentation</vt:lpstr>
      <vt:lpstr>AI Hallucinations</vt:lpstr>
      <vt:lpstr>Bias</vt:lpstr>
      <vt:lpstr>Misinformation</vt:lpstr>
      <vt:lpstr>Environmental Impact</vt:lpstr>
      <vt:lpstr>Pedagogic Strategies</vt:lpstr>
      <vt:lpstr>PowerPoint Presentation</vt:lpstr>
      <vt:lpstr>Scenario</vt:lpstr>
      <vt:lpstr>How AI-compatible is the current version of your course?</vt:lpstr>
      <vt:lpstr>Assessments &amp; learning activities</vt:lpstr>
      <vt:lpstr>Additional REading</vt:lpstr>
      <vt:lpstr>Questions?</vt:lpstr>
    </vt:vector>
  </TitlesOfParts>
  <Company>Northern Vermont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crafting effective rubrics</dc:title>
  <dc:creator>Tunney, Jeffrey</dc:creator>
  <cp:lastModifiedBy>Tunney, Jeffrey</cp:lastModifiedBy>
  <cp:revision>91</cp:revision>
  <dcterms:created xsi:type="dcterms:W3CDTF">2023-11-02T16:11:49Z</dcterms:created>
  <dcterms:modified xsi:type="dcterms:W3CDTF">2024-08-09T12:37:17Z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0x0101003CA63E6B405B8146ACE1F86C88147143</vt:lpwstr>
  </property>
  <property fmtid="{D5CDD505-2E9C-101B-9397-08002B2CF9AE}" pid="3" name="MediaServiceImageTags">
    <vt:lpwstr/>
  </property>
</Properties>
</file>